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43"/>
  </p:notesMasterIdLst>
  <p:handoutMasterIdLst>
    <p:handoutMasterId r:id="rId44"/>
  </p:handoutMasterIdLst>
  <p:sldIdLst>
    <p:sldId id="256" r:id="rId2"/>
    <p:sldId id="265" r:id="rId3"/>
    <p:sldId id="287" r:id="rId4"/>
    <p:sldId id="307" r:id="rId5"/>
    <p:sldId id="288" r:id="rId6"/>
    <p:sldId id="295" r:id="rId7"/>
    <p:sldId id="296" r:id="rId8"/>
    <p:sldId id="303" r:id="rId9"/>
    <p:sldId id="304" r:id="rId10"/>
    <p:sldId id="305" r:id="rId11"/>
    <p:sldId id="306" r:id="rId12"/>
    <p:sldId id="257" r:id="rId13"/>
    <p:sldId id="275" r:id="rId14"/>
    <p:sldId id="276" r:id="rId15"/>
    <p:sldId id="297" r:id="rId16"/>
    <p:sldId id="262" r:id="rId17"/>
    <p:sldId id="260" r:id="rId18"/>
    <p:sldId id="278" r:id="rId19"/>
    <p:sldId id="273" r:id="rId20"/>
    <p:sldId id="274" r:id="rId21"/>
    <p:sldId id="281" r:id="rId22"/>
    <p:sldId id="259" r:id="rId23"/>
    <p:sldId id="289" r:id="rId24"/>
    <p:sldId id="267" r:id="rId25"/>
    <p:sldId id="301" r:id="rId26"/>
    <p:sldId id="300" r:id="rId27"/>
    <p:sldId id="299" r:id="rId28"/>
    <p:sldId id="261" r:id="rId29"/>
    <p:sldId id="268" r:id="rId30"/>
    <p:sldId id="294" r:id="rId31"/>
    <p:sldId id="263" r:id="rId32"/>
    <p:sldId id="279" r:id="rId33"/>
    <p:sldId id="280" r:id="rId34"/>
    <p:sldId id="283" r:id="rId35"/>
    <p:sldId id="269" r:id="rId36"/>
    <p:sldId id="284" r:id="rId37"/>
    <p:sldId id="270" r:id="rId38"/>
    <p:sldId id="271" r:id="rId39"/>
    <p:sldId id="308" r:id="rId40"/>
    <p:sldId id="302" r:id="rId41"/>
    <p:sldId id="272" r:id="rId4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07" autoAdjust="0"/>
    <p:restoredTop sz="83991" autoAdjust="0"/>
  </p:normalViewPr>
  <p:slideViewPr>
    <p:cSldViewPr snapToGrid="0">
      <p:cViewPr varScale="1">
        <p:scale>
          <a:sx n="96" d="100"/>
          <a:sy n="96" d="100"/>
        </p:scale>
        <p:origin x="73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7" tIns="46585" rIns="93167" bIns="46585"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67" tIns="46585" rIns="93167" bIns="46585" rtlCol="0"/>
          <a:lstStyle>
            <a:lvl1pPr algn="r">
              <a:defRPr sz="1200"/>
            </a:lvl1pPr>
          </a:lstStyle>
          <a:p>
            <a:endParaRPr lang="en-US" dirty="0"/>
          </a:p>
        </p:txBody>
      </p:sp>
      <p:sp>
        <p:nvSpPr>
          <p:cNvPr id="4" name="Footer Placeholder 3"/>
          <p:cNvSpPr>
            <a:spLocks noGrp="1"/>
          </p:cNvSpPr>
          <p:nvPr>
            <p:ph type="ftr" sz="quarter" idx="2"/>
          </p:nvPr>
        </p:nvSpPr>
        <p:spPr>
          <a:xfrm>
            <a:off x="0" y="8829969"/>
            <a:ext cx="3037840" cy="466433"/>
          </a:xfrm>
          <a:prstGeom prst="rect">
            <a:avLst/>
          </a:prstGeom>
        </p:spPr>
        <p:txBody>
          <a:bodyPr vert="horz" lIns="93167" tIns="46585" rIns="93167" bIns="4658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9"/>
            <a:ext cx="3037840" cy="466433"/>
          </a:xfrm>
          <a:prstGeom prst="rect">
            <a:avLst/>
          </a:prstGeom>
        </p:spPr>
        <p:txBody>
          <a:bodyPr vert="horz" lIns="93167" tIns="46585" rIns="93167" bIns="46585" rtlCol="0" anchor="b"/>
          <a:lstStyle>
            <a:lvl1pPr algn="r">
              <a:defRPr sz="1200"/>
            </a:lvl1pPr>
          </a:lstStyle>
          <a:p>
            <a:fld id="{45DE7A51-FD70-41FC-A57B-3F6AE2908617}" type="slidenum">
              <a:rPr lang="en-US" smtClean="0"/>
              <a:t>‹#›</a:t>
            </a:fld>
            <a:endParaRPr lang="en-US" dirty="0"/>
          </a:p>
        </p:txBody>
      </p:sp>
    </p:spTree>
    <p:extLst>
      <p:ext uri="{BB962C8B-B14F-4D97-AF65-F5344CB8AC3E}">
        <p14:creationId xmlns:p14="http://schemas.microsoft.com/office/powerpoint/2010/main" val="2295267133"/>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7" tIns="46585" rIns="93167" bIns="46585"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67" tIns="46585" rIns="93167" bIns="46585"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7" tIns="46585" rIns="93167" bIns="46585"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7" tIns="46585" rIns="93167" bIns="4658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3"/>
          </a:xfrm>
          <a:prstGeom prst="rect">
            <a:avLst/>
          </a:prstGeom>
        </p:spPr>
        <p:txBody>
          <a:bodyPr vert="horz" lIns="93167" tIns="46585" rIns="93167" bIns="4658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9"/>
            <a:ext cx="3037840" cy="466433"/>
          </a:xfrm>
          <a:prstGeom prst="rect">
            <a:avLst/>
          </a:prstGeom>
        </p:spPr>
        <p:txBody>
          <a:bodyPr vert="horz" lIns="93167" tIns="46585" rIns="93167" bIns="46585" rtlCol="0" anchor="b"/>
          <a:lstStyle>
            <a:lvl1pPr algn="r">
              <a:defRPr sz="1200"/>
            </a:lvl1pPr>
          </a:lstStyle>
          <a:p>
            <a:fld id="{9C279C72-5B7E-4041-9846-D116AFE6990B}" type="slidenum">
              <a:rPr lang="en-US" smtClean="0"/>
              <a:t>‹#›</a:t>
            </a:fld>
            <a:endParaRPr lang="en-US" dirty="0"/>
          </a:p>
        </p:txBody>
      </p:sp>
    </p:spTree>
    <p:extLst>
      <p:ext uri="{BB962C8B-B14F-4D97-AF65-F5344CB8AC3E}">
        <p14:creationId xmlns:p14="http://schemas.microsoft.com/office/powerpoint/2010/main" val="995382239"/>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88" indent="-174688">
              <a:buFontTx/>
              <a:buChar char="-"/>
            </a:pPr>
            <a:r>
              <a:rPr lang="en-US" dirty="0"/>
              <a:t>Update contact list</a:t>
            </a:r>
          </a:p>
          <a:p>
            <a:pPr marL="174688" indent="-174688">
              <a:buFontTx/>
              <a:buChar char="-"/>
            </a:pPr>
            <a:r>
              <a:rPr lang="en-US" dirty="0"/>
              <a:t>Cost</a:t>
            </a:r>
          </a:p>
          <a:p>
            <a:pPr marL="174688" indent="-174688">
              <a:buFontTx/>
              <a:buChar char="-"/>
            </a:pPr>
            <a:r>
              <a:rPr lang="en-US" dirty="0"/>
              <a:t>*NOTES</a:t>
            </a:r>
            <a:r>
              <a:rPr lang="en-US" baseline="0" dirty="0"/>
              <a:t> FROM LAST YEAR!</a:t>
            </a:r>
          </a:p>
          <a:p>
            <a:pPr marL="640575" lvl="1" indent="-174688">
              <a:buFontTx/>
              <a:buChar char="-"/>
            </a:pPr>
            <a:r>
              <a:rPr lang="en-US" baseline="0" dirty="0"/>
              <a:t>Talk about irregularity reports. Don’t invalidate a test just because a student misses the 2</a:t>
            </a:r>
            <a:r>
              <a:rPr lang="en-US" baseline="30000" dirty="0"/>
              <a:t>nd</a:t>
            </a:r>
            <a:r>
              <a:rPr lang="en-US" baseline="0" dirty="0"/>
              <a:t> day of testing – ACT will score the part that he completed.</a:t>
            </a:r>
          </a:p>
          <a:p>
            <a:pPr marL="640575" lvl="1" indent="-174688">
              <a:buFontTx/>
              <a:buChar char="-"/>
            </a:pPr>
            <a:r>
              <a:rPr lang="en-US" baseline="0" dirty="0"/>
              <a:t>Notify us if you have any of these so that our numbers are correct when we verify the results</a:t>
            </a:r>
          </a:p>
          <a:p>
            <a:pPr marL="640575" lvl="1" indent="-174688">
              <a:buFontTx/>
              <a:buChar char="-"/>
            </a:pPr>
            <a:r>
              <a:rPr lang="en-US" baseline="0" dirty="0"/>
              <a:t>If the test administrator does not know the student you MUST verify the student’s ID!</a:t>
            </a: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759319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aseline="0" dirty="0"/>
              <a:t> ACT PAN site is different than our regular PAN site</a:t>
            </a:r>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896316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proctor requirements are the same</a:t>
            </a:r>
            <a:r>
              <a:rPr lang="en-US" baseline="0" dirty="0"/>
              <a:t> as the standard time test. Once you reach 50 students, an additional proctor is required for each additional 50 students.</a:t>
            </a:r>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626060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Can move on once all students have finished that session – Eng (70), Math (90), Reading (55), Science (55)</a:t>
            </a:r>
          </a:p>
          <a:p>
            <a:endParaRPr lang="en-US" baseline="0"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824405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0603776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4AF82DE-E62F-4E95-8D38-C499E25B633B}" type="slidenum">
              <a:rPr lang="en-US" smtClean="0"/>
              <a:t>‹#›</a:t>
            </a:fld>
            <a:endParaRPr lang="en-US" dirty="0"/>
          </a:p>
        </p:txBody>
      </p:sp>
    </p:spTree>
    <p:extLst>
      <p:ext uri="{BB962C8B-B14F-4D97-AF65-F5344CB8AC3E}">
        <p14:creationId xmlns:p14="http://schemas.microsoft.com/office/powerpoint/2010/main" val="186168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C4AF82DE-E62F-4E95-8D38-C499E25B633B}" type="slidenum">
              <a:rPr lang="en-US" smtClean="0"/>
              <a:t>‹#›</a:t>
            </a:fld>
            <a:endParaRPr lang="en-US" dirty="0"/>
          </a:p>
        </p:txBody>
      </p:sp>
    </p:spTree>
    <p:extLst>
      <p:ext uri="{BB962C8B-B14F-4D97-AF65-F5344CB8AC3E}">
        <p14:creationId xmlns:p14="http://schemas.microsoft.com/office/powerpoint/2010/main" val="3776416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4AF82DE-E62F-4E95-8D38-C499E25B633B}" type="slidenum">
              <a:rPr lang="en-US" smtClean="0"/>
              <a:t>‹#›</a:t>
            </a:fld>
            <a:endParaRPr lang="en-US" dirty="0"/>
          </a:p>
        </p:txBody>
      </p:sp>
    </p:spTree>
    <p:extLst>
      <p:ext uri="{BB962C8B-B14F-4D97-AF65-F5344CB8AC3E}">
        <p14:creationId xmlns:p14="http://schemas.microsoft.com/office/powerpoint/2010/main" val="420510462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4AF82DE-E62F-4E95-8D38-C499E25B633B}" type="slidenum">
              <a:rPr lang="en-US" smtClean="0"/>
              <a:t>‹#›</a:t>
            </a:fld>
            <a:endParaRPr lang="en-US" dirty="0"/>
          </a:p>
        </p:txBody>
      </p:sp>
    </p:spTree>
    <p:extLst>
      <p:ext uri="{BB962C8B-B14F-4D97-AF65-F5344CB8AC3E}">
        <p14:creationId xmlns:p14="http://schemas.microsoft.com/office/powerpoint/2010/main" val="176336378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4AF82DE-E62F-4E95-8D38-C499E25B633B}" type="slidenum">
              <a:rPr lang="en-US" smtClean="0"/>
              <a:t>‹#›</a:t>
            </a:fld>
            <a:endParaRPr lang="en-US" dirty="0"/>
          </a:p>
        </p:txBody>
      </p:sp>
    </p:spTree>
    <p:extLst>
      <p:ext uri="{BB962C8B-B14F-4D97-AF65-F5344CB8AC3E}">
        <p14:creationId xmlns:p14="http://schemas.microsoft.com/office/powerpoint/2010/main" val="474509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C4AF82DE-E62F-4E95-8D38-C499E25B633B}" type="slidenum">
              <a:rPr lang="en-US" smtClean="0"/>
              <a:t>‹#›</a:t>
            </a:fld>
            <a:endParaRPr lang="en-US" dirty="0"/>
          </a:p>
        </p:txBody>
      </p:sp>
    </p:spTree>
    <p:extLst>
      <p:ext uri="{BB962C8B-B14F-4D97-AF65-F5344CB8AC3E}">
        <p14:creationId xmlns:p14="http://schemas.microsoft.com/office/powerpoint/2010/main" val="317005593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C4AF82DE-E62F-4E95-8D38-C499E25B633B}" type="slidenum">
              <a:rPr lang="en-US" smtClean="0"/>
              <a:t>‹#›</a:t>
            </a:fld>
            <a:endParaRPr lang="en-US" dirty="0"/>
          </a:p>
        </p:txBody>
      </p:sp>
    </p:spTree>
    <p:extLst>
      <p:ext uri="{BB962C8B-B14F-4D97-AF65-F5344CB8AC3E}">
        <p14:creationId xmlns:p14="http://schemas.microsoft.com/office/powerpoint/2010/main" val="192248800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endParaRPr lang="en-US" dirty="0"/>
          </a:p>
        </p:txBody>
      </p:sp>
      <p:sp>
        <p:nvSpPr>
          <p:cNvPr id="5" name="Footer Placeholder 4"/>
          <p:cNvSpPr>
            <a:spLocks noGrp="1"/>
          </p:cNvSpPr>
          <p:nvPr>
            <p:ph type="ftr" sz="quarter" idx="11"/>
          </p:nvPr>
        </p:nvSpPr>
        <p:spPr>
          <a:xfrm>
            <a:off x="516133" y="6387910"/>
            <a:ext cx="3859795" cy="228660"/>
          </a:xfrm>
        </p:spPr>
        <p:txBody>
          <a:bodyPr/>
          <a:lstStyle/>
          <a:p>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4AF82DE-E62F-4E95-8D38-C499E25B633B}" type="slidenum">
              <a:rPr lang="en-US" smtClean="0"/>
              <a:t>‹#›</a:t>
            </a:fld>
            <a:endParaRPr lang="en-US" dirty="0"/>
          </a:p>
        </p:txBody>
      </p:sp>
    </p:spTree>
    <p:extLst>
      <p:ext uri="{BB962C8B-B14F-4D97-AF65-F5344CB8AC3E}">
        <p14:creationId xmlns:p14="http://schemas.microsoft.com/office/powerpoint/2010/main" val="887054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538546" y="6365498"/>
            <a:ext cx="3859795" cy="228660"/>
          </a:xfrm>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4AF82DE-E62F-4E95-8D38-C499E25B633B}" type="slidenum">
              <a:rPr lang="en-US" smtClean="0"/>
              <a:t>‹#›</a:t>
            </a:fld>
            <a:endParaRPr lang="en-US" dirty="0"/>
          </a:p>
        </p:txBody>
      </p:sp>
    </p:spTree>
    <p:extLst>
      <p:ext uri="{BB962C8B-B14F-4D97-AF65-F5344CB8AC3E}">
        <p14:creationId xmlns:p14="http://schemas.microsoft.com/office/powerpoint/2010/main" val="662948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4AF82DE-E62F-4E95-8D38-C499E25B633B}" type="slidenum">
              <a:rPr lang="en-US" smtClean="0"/>
              <a:t>‹#›</a:t>
            </a:fld>
            <a:endParaRPr lang="en-US" dirty="0"/>
          </a:p>
        </p:txBody>
      </p:sp>
    </p:spTree>
    <p:extLst>
      <p:ext uri="{BB962C8B-B14F-4D97-AF65-F5344CB8AC3E}">
        <p14:creationId xmlns:p14="http://schemas.microsoft.com/office/powerpoint/2010/main" val="812003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4AF82DE-E62F-4E95-8D38-C499E25B633B}" type="slidenum">
              <a:rPr lang="en-US" smtClean="0"/>
              <a:t>‹#›</a:t>
            </a:fld>
            <a:endParaRPr lang="en-US" dirty="0"/>
          </a:p>
        </p:txBody>
      </p:sp>
    </p:spTree>
    <p:extLst>
      <p:ext uri="{BB962C8B-B14F-4D97-AF65-F5344CB8AC3E}">
        <p14:creationId xmlns:p14="http://schemas.microsoft.com/office/powerpoint/2010/main" val="729840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4AF82DE-E62F-4E95-8D38-C499E25B633B}" type="slidenum">
              <a:rPr lang="en-US" smtClean="0"/>
              <a:t>‹#›</a:t>
            </a:fld>
            <a:endParaRPr lang="en-US" dirty="0"/>
          </a:p>
        </p:txBody>
      </p:sp>
    </p:spTree>
    <p:extLst>
      <p:ext uri="{BB962C8B-B14F-4D97-AF65-F5344CB8AC3E}">
        <p14:creationId xmlns:p14="http://schemas.microsoft.com/office/powerpoint/2010/main" val="3028657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4AF82DE-E62F-4E95-8D38-C499E25B633B}" type="slidenum">
              <a:rPr lang="en-US" smtClean="0"/>
              <a:t>‹#›</a:t>
            </a:fld>
            <a:endParaRPr lang="en-US" dirty="0"/>
          </a:p>
        </p:txBody>
      </p:sp>
    </p:spTree>
    <p:extLst>
      <p:ext uri="{BB962C8B-B14F-4D97-AF65-F5344CB8AC3E}">
        <p14:creationId xmlns:p14="http://schemas.microsoft.com/office/powerpoint/2010/main" val="713946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4AF82DE-E62F-4E95-8D38-C499E25B633B}" type="slidenum">
              <a:rPr lang="en-US" smtClean="0"/>
              <a:t>‹#›</a:t>
            </a:fld>
            <a:endParaRPr lang="en-US" dirty="0"/>
          </a:p>
        </p:txBody>
      </p:sp>
    </p:spTree>
    <p:extLst>
      <p:ext uri="{BB962C8B-B14F-4D97-AF65-F5344CB8AC3E}">
        <p14:creationId xmlns:p14="http://schemas.microsoft.com/office/powerpoint/2010/main" val="1407014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C4AF82DE-E62F-4E95-8D38-C499E25B633B}" type="slidenum">
              <a:rPr lang="en-US" smtClean="0"/>
              <a:t>‹#›</a:t>
            </a:fld>
            <a:endParaRPr lang="en-US" dirty="0"/>
          </a:p>
        </p:txBody>
      </p:sp>
    </p:spTree>
    <p:extLst>
      <p:ext uri="{BB962C8B-B14F-4D97-AF65-F5344CB8AC3E}">
        <p14:creationId xmlns:p14="http://schemas.microsoft.com/office/powerpoint/2010/main" val="819071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C4AF82DE-E62F-4E95-8D38-C499E25B633B}" type="slidenum">
              <a:rPr lang="en-US" smtClean="0"/>
              <a:t>‹#›</a:t>
            </a:fld>
            <a:endParaRPr lang="en-US" dirty="0"/>
          </a:p>
        </p:txBody>
      </p:sp>
    </p:spTree>
    <p:extLst>
      <p:ext uri="{BB962C8B-B14F-4D97-AF65-F5344CB8AC3E}">
        <p14:creationId xmlns:p14="http://schemas.microsoft.com/office/powerpoint/2010/main" val="1252548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C4AF82DE-E62F-4E95-8D38-C499E25B633B}" type="slidenum">
              <a:rPr lang="en-US" smtClean="0"/>
              <a:t>‹#›</a:t>
            </a:fld>
            <a:endParaRPr lang="en-US" dirty="0"/>
          </a:p>
        </p:txBody>
      </p:sp>
    </p:spTree>
    <p:extLst>
      <p:ext uri="{BB962C8B-B14F-4D97-AF65-F5344CB8AC3E}">
        <p14:creationId xmlns:p14="http://schemas.microsoft.com/office/powerpoint/2010/main" val="2979008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C4AF82DE-E62F-4E95-8D38-C499E25B633B}" type="slidenum">
              <a:rPr lang="en-US" smtClean="0"/>
              <a:t>‹#›</a:t>
            </a:fld>
            <a:endParaRPr lang="en-US" dirty="0"/>
          </a:p>
        </p:txBody>
      </p:sp>
    </p:spTree>
    <p:extLst>
      <p:ext uri="{BB962C8B-B14F-4D97-AF65-F5344CB8AC3E}">
        <p14:creationId xmlns:p14="http://schemas.microsoft.com/office/powerpoint/2010/main" val="426755622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sldNum="0"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share.act.org/watch/GKM6a4Azsq5gdCYXfe6Ej9?"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share.act.org/watch/9Y2A3w5jGys2gR7Zmq71j2?" TargetMode="External"/><Relationship Id="rId2" Type="http://schemas.openxmlformats.org/officeDocument/2006/relationships/hyperlink" Target="https://share.act.org/watch/X9P2E825s3EtnVRv81NCBp?"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ACTStateAccoms@act.org"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65645"/>
            <a:ext cx="6858000" cy="1653778"/>
          </a:xfrm>
        </p:spPr>
        <p:txBody>
          <a:bodyPr/>
          <a:lstStyle/>
          <a:p>
            <a:r>
              <a:rPr lang="en-US" dirty="0"/>
              <a:t>ACT </a:t>
            </a:r>
            <a:br>
              <a:rPr lang="en-US" dirty="0"/>
            </a:br>
            <a:r>
              <a:rPr lang="en-US" dirty="0"/>
              <a:t>State Funded Reportable</a:t>
            </a:r>
          </a:p>
        </p:txBody>
      </p:sp>
      <p:sp>
        <p:nvSpPr>
          <p:cNvPr id="3" name="Subtitle 2"/>
          <p:cNvSpPr>
            <a:spLocks noGrp="1"/>
          </p:cNvSpPr>
          <p:nvPr>
            <p:ph type="subTitle" idx="1"/>
          </p:nvPr>
        </p:nvSpPr>
        <p:spPr>
          <a:xfrm>
            <a:off x="1430594" y="4065466"/>
            <a:ext cx="6282812" cy="1377651"/>
          </a:xfrm>
        </p:spPr>
        <p:txBody>
          <a:bodyPr>
            <a:normAutofit/>
          </a:bodyPr>
          <a:lstStyle/>
          <a:p>
            <a:r>
              <a:rPr lang="en-US" sz="3200" dirty="0"/>
              <a:t>Spring Reportable: 2/25/25</a:t>
            </a:r>
          </a:p>
        </p:txBody>
      </p:sp>
    </p:spTree>
    <p:extLst>
      <p:ext uri="{BB962C8B-B14F-4D97-AF65-F5344CB8AC3E}">
        <p14:creationId xmlns:p14="http://schemas.microsoft.com/office/powerpoint/2010/main" val="2860716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CBB0C-C5D2-4E71-9A6B-09AD26357881}"/>
              </a:ext>
            </a:extLst>
          </p:cNvPr>
          <p:cNvSpPr>
            <a:spLocks noGrp="1"/>
          </p:cNvSpPr>
          <p:nvPr>
            <p:ph type="title"/>
          </p:nvPr>
        </p:nvSpPr>
        <p:spPr/>
        <p:txBody>
          <a:bodyPr/>
          <a:lstStyle/>
          <a:p>
            <a:r>
              <a:rPr lang="en-US" dirty="0"/>
              <a:t>Accommodations</a:t>
            </a:r>
          </a:p>
        </p:txBody>
      </p:sp>
      <p:pic>
        <p:nvPicPr>
          <p:cNvPr id="5" name="Content Placeholder 4">
            <a:extLst>
              <a:ext uri="{FF2B5EF4-FFF2-40B4-BE49-F238E27FC236}">
                <a16:creationId xmlns:a16="http://schemas.microsoft.com/office/drawing/2014/main" id="{52006076-3E42-4AD6-8BF5-41404ECFC9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079" y="2474843"/>
            <a:ext cx="8995892" cy="4005469"/>
          </a:xfrm>
        </p:spPr>
      </p:pic>
    </p:spTree>
    <p:extLst>
      <p:ext uri="{BB962C8B-B14F-4D97-AF65-F5344CB8AC3E}">
        <p14:creationId xmlns:p14="http://schemas.microsoft.com/office/powerpoint/2010/main" val="950038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12F01DB-651A-4F99-A510-7EEB23D93A6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9765" y="1083366"/>
            <a:ext cx="9183530" cy="5446642"/>
          </a:xfrm>
        </p:spPr>
      </p:pic>
    </p:spTree>
    <p:extLst>
      <p:ext uri="{BB962C8B-B14F-4D97-AF65-F5344CB8AC3E}">
        <p14:creationId xmlns:p14="http://schemas.microsoft.com/office/powerpoint/2010/main" val="3356187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Preparation – </a:t>
            </a:r>
            <a:br>
              <a:rPr lang="en-US" dirty="0"/>
            </a:br>
            <a:r>
              <a:rPr lang="en-US" dirty="0"/>
              <a:t>General</a:t>
            </a:r>
            <a:br>
              <a:rPr lang="en-US" dirty="0"/>
            </a:br>
            <a:endParaRPr lang="en-US" dirty="0"/>
          </a:p>
        </p:txBody>
      </p:sp>
      <p:sp>
        <p:nvSpPr>
          <p:cNvPr id="3" name="Content Placeholder 2"/>
          <p:cNvSpPr>
            <a:spLocks noGrp="1"/>
          </p:cNvSpPr>
          <p:nvPr>
            <p:ph idx="1"/>
          </p:nvPr>
        </p:nvSpPr>
        <p:spPr>
          <a:xfrm>
            <a:off x="880945" y="2490135"/>
            <a:ext cx="7738947" cy="3444997"/>
          </a:xfrm>
        </p:spPr>
        <p:txBody>
          <a:bodyPr>
            <a:normAutofit/>
          </a:bodyPr>
          <a:lstStyle/>
          <a:p>
            <a:r>
              <a:rPr lang="en-US" dirty="0"/>
              <a:t>Receive and inventory </a:t>
            </a:r>
            <a:r>
              <a:rPr lang="en-US" u="sng" dirty="0"/>
              <a:t>Reportable </a:t>
            </a:r>
            <a:r>
              <a:rPr lang="en-US" dirty="0"/>
              <a:t>materials within 24 hours.  Keep your boxes for returning materials</a:t>
            </a:r>
          </a:p>
          <a:p>
            <a:r>
              <a:rPr lang="en-US" dirty="0"/>
              <a:t>Apply barcode labels to answer documents in designated area</a:t>
            </a:r>
          </a:p>
          <a:p>
            <a:pPr lvl="1"/>
            <a:r>
              <a:rPr lang="en-US" dirty="0"/>
              <a:t>Recommend NOT applying barcodes ahead of time to account for absences, room moves, </a:t>
            </a:r>
            <a:r>
              <a:rPr lang="en-US" dirty="0" err="1"/>
              <a:t>etc</a:t>
            </a:r>
            <a:endParaRPr lang="en-US" dirty="0"/>
          </a:p>
          <a:p>
            <a:r>
              <a:rPr lang="en-US" dirty="0">
                <a:solidFill>
                  <a:schemeClr val="tx1"/>
                </a:solidFill>
              </a:rPr>
              <a:t>Hand grid student information if you don’t have a label</a:t>
            </a:r>
          </a:p>
          <a:p>
            <a:r>
              <a:rPr lang="en-US" dirty="0"/>
              <a:t>Store materials securely</a:t>
            </a:r>
            <a:endParaRPr lang="en-US" dirty="0">
              <a:solidFill>
                <a:schemeClr val="tx1"/>
              </a:solidFill>
            </a:endParaRPr>
          </a:p>
          <a:p>
            <a:r>
              <a:rPr lang="en-US" b="1" u="sng" dirty="0"/>
              <a:t>Train test administrators</a:t>
            </a:r>
          </a:p>
          <a:p>
            <a:pPr marL="0" indent="0">
              <a:buNone/>
            </a:pPr>
            <a:endParaRPr lang="en-US" b="1" u="sng" dirty="0"/>
          </a:p>
          <a:p>
            <a:pPr marL="0" indent="0">
              <a:buNone/>
            </a:pPr>
            <a:endParaRPr lang="en-US" dirty="0"/>
          </a:p>
        </p:txBody>
      </p:sp>
    </p:spTree>
    <p:extLst>
      <p:ext uri="{BB962C8B-B14F-4D97-AF65-F5344CB8AC3E}">
        <p14:creationId xmlns:p14="http://schemas.microsoft.com/office/powerpoint/2010/main" val="1058187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Preparation - </a:t>
            </a:r>
            <a:br>
              <a:rPr lang="en-US" dirty="0"/>
            </a:br>
            <a:r>
              <a:rPr lang="en-US" dirty="0"/>
              <a:t>Staff</a:t>
            </a:r>
          </a:p>
        </p:txBody>
      </p:sp>
      <p:sp>
        <p:nvSpPr>
          <p:cNvPr id="3" name="Content Placeholder 2"/>
          <p:cNvSpPr>
            <a:spLocks noGrp="1"/>
          </p:cNvSpPr>
          <p:nvPr>
            <p:ph idx="1"/>
          </p:nvPr>
        </p:nvSpPr>
        <p:spPr/>
        <p:txBody>
          <a:bodyPr>
            <a:normAutofit fontScale="92500" lnSpcReduction="20000"/>
          </a:bodyPr>
          <a:lstStyle/>
          <a:p>
            <a:r>
              <a:rPr lang="en-US" dirty="0"/>
              <a:t>Room supervisors and proctors may be current or retired faculty members, school admin or clerical employees, substitutes, student teachers, or paraprofessionals</a:t>
            </a:r>
          </a:p>
          <a:p>
            <a:r>
              <a:rPr lang="en-US" dirty="0"/>
              <a:t>May not serve as test coordinator if a relative is testing in the ACT window</a:t>
            </a:r>
          </a:p>
          <a:p>
            <a:r>
              <a:rPr lang="en-US" dirty="0"/>
              <a:t>Relative is: children, stepchildren, grandchildren, nieces, nephews, siblings, in-laws, spouses, and persons under your guardianship.</a:t>
            </a:r>
          </a:p>
          <a:p>
            <a:r>
              <a:rPr lang="en-US" dirty="0"/>
              <a:t>Staff must remain attentive to their testing responsibilities throughout the administration</a:t>
            </a:r>
          </a:p>
          <a:p>
            <a:r>
              <a:rPr lang="en-US" b="1" u="sng" dirty="0"/>
              <a:t>Coaches may serve as a room supervisor, but may not supervise one-to-one testing for a student-athlete</a:t>
            </a:r>
          </a:p>
        </p:txBody>
      </p:sp>
    </p:spTree>
    <p:extLst>
      <p:ext uri="{BB962C8B-B14F-4D97-AF65-F5344CB8AC3E}">
        <p14:creationId xmlns:p14="http://schemas.microsoft.com/office/powerpoint/2010/main" val="1814180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Preparation –</a:t>
            </a:r>
            <a:br>
              <a:rPr lang="en-US" dirty="0"/>
            </a:br>
            <a:r>
              <a:rPr lang="en-US" dirty="0"/>
              <a:t>Staff Training</a:t>
            </a:r>
            <a:br>
              <a:rPr lang="en-US" dirty="0"/>
            </a:br>
            <a:endParaRPr lang="en-US" dirty="0"/>
          </a:p>
        </p:txBody>
      </p:sp>
      <p:sp>
        <p:nvSpPr>
          <p:cNvPr id="3" name="Content Placeholder 2"/>
          <p:cNvSpPr>
            <a:spLocks noGrp="1"/>
          </p:cNvSpPr>
          <p:nvPr>
            <p:ph idx="1"/>
          </p:nvPr>
        </p:nvSpPr>
        <p:spPr/>
        <p:txBody>
          <a:bodyPr>
            <a:noAutofit/>
          </a:bodyPr>
          <a:lstStyle/>
          <a:p>
            <a:r>
              <a:rPr lang="en-US" sz="1600" dirty="0"/>
              <a:t>School test coordinator is responsible for providing manuals, supplements, and training to all test site staff before test day.</a:t>
            </a:r>
          </a:p>
          <a:p>
            <a:r>
              <a:rPr lang="en-US" sz="1600" b="1" dirty="0">
                <a:solidFill>
                  <a:srgbClr val="0070C0"/>
                </a:solidFill>
              </a:rPr>
              <a:t>Training needs to cover:</a:t>
            </a:r>
          </a:p>
          <a:p>
            <a:pPr lvl="1"/>
            <a:r>
              <a:rPr lang="en-US" b="1" dirty="0">
                <a:solidFill>
                  <a:srgbClr val="0070C0"/>
                </a:solidFill>
              </a:rPr>
              <a:t>Facilities (Room) requirements and set up</a:t>
            </a:r>
          </a:p>
          <a:p>
            <a:pPr lvl="1"/>
            <a:r>
              <a:rPr lang="en-US" b="1" dirty="0">
                <a:solidFill>
                  <a:srgbClr val="0070C0"/>
                </a:solidFill>
              </a:rPr>
              <a:t>Test Materials</a:t>
            </a:r>
          </a:p>
          <a:p>
            <a:pPr lvl="1"/>
            <a:r>
              <a:rPr lang="en-US" b="1" dirty="0">
                <a:solidFill>
                  <a:srgbClr val="0070C0"/>
                </a:solidFill>
              </a:rPr>
              <a:t>Non-Test Activities</a:t>
            </a:r>
          </a:p>
          <a:p>
            <a:pPr lvl="1"/>
            <a:r>
              <a:rPr lang="en-US" b="1" dirty="0">
                <a:solidFill>
                  <a:srgbClr val="0070C0"/>
                </a:solidFill>
              </a:rPr>
              <a:t>Test Administration</a:t>
            </a:r>
          </a:p>
          <a:p>
            <a:pPr marL="0" indent="0">
              <a:buNone/>
            </a:pPr>
            <a:r>
              <a:rPr lang="en-US" sz="1600" dirty="0"/>
              <a:t>Test Coordinators complete Testing Staff Lists for each test date (found in back of TC manual)</a:t>
            </a:r>
          </a:p>
          <a:p>
            <a:pPr lvl="1"/>
            <a:endParaRPr lang="en-US" dirty="0"/>
          </a:p>
          <a:p>
            <a:pPr lvl="1"/>
            <a:endParaRPr lang="en-US" dirty="0"/>
          </a:p>
          <a:p>
            <a:pPr marL="0" indent="0">
              <a:buNone/>
            </a:pPr>
            <a:r>
              <a:rPr lang="en-US" sz="1600" dirty="0"/>
              <a:t>Detailed outline begins on page 14 in the manual</a:t>
            </a:r>
          </a:p>
        </p:txBody>
      </p:sp>
    </p:spTree>
    <p:extLst>
      <p:ext uri="{BB962C8B-B14F-4D97-AF65-F5344CB8AC3E}">
        <p14:creationId xmlns:p14="http://schemas.microsoft.com/office/powerpoint/2010/main" val="3957162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8EE9852-38A3-410D-B1CB-595EE2BE3577}"/>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256183" y="1235075"/>
            <a:ext cx="4384675" cy="5622925"/>
          </a:xfrm>
        </p:spPr>
      </p:pic>
    </p:spTree>
    <p:extLst>
      <p:ext uri="{BB962C8B-B14F-4D97-AF65-F5344CB8AC3E}">
        <p14:creationId xmlns:p14="http://schemas.microsoft.com/office/powerpoint/2010/main" val="2008553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Preparation – </a:t>
            </a:r>
            <a:br>
              <a:rPr lang="en-US" dirty="0"/>
            </a:br>
            <a:r>
              <a:rPr lang="en-US" dirty="0"/>
              <a:t>Proctors</a:t>
            </a:r>
          </a:p>
        </p:txBody>
      </p:sp>
      <p:pic>
        <p:nvPicPr>
          <p:cNvPr id="4" name="Content Placeholder 3"/>
          <p:cNvPicPr>
            <a:picLocks noGrp="1" noChangeAspect="1"/>
          </p:cNvPicPr>
          <p:nvPr>
            <p:ph idx="1"/>
          </p:nvPr>
        </p:nvPicPr>
        <p:blipFill>
          <a:blip r:embed="rId3"/>
          <a:stretch>
            <a:fillRect/>
          </a:stretch>
        </p:blipFill>
        <p:spPr>
          <a:xfrm>
            <a:off x="612276" y="2743942"/>
            <a:ext cx="8216142" cy="2682822"/>
          </a:xfrm>
          <a:prstGeom prst="rect">
            <a:avLst/>
          </a:prstGeom>
        </p:spPr>
      </p:pic>
    </p:spTree>
    <p:extLst>
      <p:ext uri="{BB962C8B-B14F-4D97-AF65-F5344CB8AC3E}">
        <p14:creationId xmlns:p14="http://schemas.microsoft.com/office/powerpoint/2010/main" val="1371138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Preparation – </a:t>
            </a:r>
            <a:br>
              <a:rPr lang="en-US" dirty="0"/>
            </a:br>
            <a:r>
              <a:rPr lang="en-US" dirty="0"/>
              <a:t>Test Room Setup</a:t>
            </a:r>
          </a:p>
        </p:txBody>
      </p:sp>
      <p:sp>
        <p:nvSpPr>
          <p:cNvPr id="3" name="Content Placeholder 2"/>
          <p:cNvSpPr>
            <a:spLocks noGrp="1"/>
          </p:cNvSpPr>
          <p:nvPr>
            <p:ph idx="1"/>
          </p:nvPr>
        </p:nvSpPr>
        <p:spPr/>
        <p:txBody>
          <a:bodyPr/>
          <a:lstStyle/>
          <a:p>
            <a:r>
              <a:rPr lang="en-US" dirty="0"/>
              <a:t>Students should all face the same way</a:t>
            </a:r>
          </a:p>
          <a:p>
            <a:r>
              <a:rPr lang="en-US" dirty="0"/>
              <a:t>Students should be at least 3 feet apart</a:t>
            </a:r>
          </a:p>
          <a:p>
            <a:r>
              <a:rPr lang="en-US" dirty="0"/>
              <a:t>Carrels are not allowed</a:t>
            </a:r>
          </a:p>
          <a:p>
            <a:r>
              <a:rPr lang="en-US" dirty="0"/>
              <a:t>Remove visual aids</a:t>
            </a:r>
          </a:p>
          <a:p>
            <a:r>
              <a:rPr lang="en-US" dirty="0"/>
              <a:t>Specifics for desks, tables by type, etc.</a:t>
            </a:r>
          </a:p>
        </p:txBody>
      </p:sp>
    </p:spTree>
    <p:extLst>
      <p:ext uri="{BB962C8B-B14F-4D97-AF65-F5344CB8AC3E}">
        <p14:creationId xmlns:p14="http://schemas.microsoft.com/office/powerpoint/2010/main" val="33507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401" y="432619"/>
            <a:ext cx="7354528" cy="5997678"/>
          </a:xfrm>
          <a:prstGeom prst="rect">
            <a:avLst/>
          </a:prstGeom>
        </p:spPr>
      </p:pic>
      <p:sp>
        <p:nvSpPr>
          <p:cNvPr id="3" name="TextBox 2"/>
          <p:cNvSpPr txBox="1"/>
          <p:nvPr/>
        </p:nvSpPr>
        <p:spPr>
          <a:xfrm>
            <a:off x="3451123" y="6430297"/>
            <a:ext cx="919419" cy="369332"/>
          </a:xfrm>
          <a:prstGeom prst="rect">
            <a:avLst/>
          </a:prstGeom>
          <a:noFill/>
        </p:spPr>
        <p:txBody>
          <a:bodyPr wrap="none" rtlCol="0">
            <a:spAutoFit/>
          </a:bodyPr>
          <a:lstStyle/>
          <a:p>
            <a:r>
              <a:rPr lang="en-US" dirty="0">
                <a:latin typeface="Cooper Black" panose="0208090404030B020404" pitchFamily="18" charset="0"/>
              </a:rPr>
              <a:t>Page 8</a:t>
            </a:r>
          </a:p>
        </p:txBody>
      </p:sp>
    </p:spTree>
    <p:extLst>
      <p:ext uri="{BB962C8B-B14F-4D97-AF65-F5344CB8AC3E}">
        <p14:creationId xmlns:p14="http://schemas.microsoft.com/office/powerpoint/2010/main" val="1371056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Preparation –</a:t>
            </a:r>
            <a:br>
              <a:rPr lang="en-US" dirty="0"/>
            </a:br>
            <a:r>
              <a:rPr lang="en-US" dirty="0"/>
              <a:t>Materials</a:t>
            </a:r>
          </a:p>
        </p:txBody>
      </p:sp>
      <p:sp>
        <p:nvSpPr>
          <p:cNvPr id="6" name="TextBox 5"/>
          <p:cNvSpPr txBox="1"/>
          <p:nvPr/>
        </p:nvSpPr>
        <p:spPr>
          <a:xfrm>
            <a:off x="5368414" y="4444181"/>
            <a:ext cx="3215148" cy="830997"/>
          </a:xfrm>
          <a:prstGeom prst="rect">
            <a:avLst/>
          </a:prstGeom>
          <a:noFill/>
        </p:spPr>
        <p:txBody>
          <a:bodyPr wrap="square" rtlCol="0">
            <a:spAutoFit/>
          </a:bodyPr>
          <a:lstStyle/>
          <a:p>
            <a:r>
              <a:rPr lang="en-US" sz="1600" dirty="0">
                <a:latin typeface="Cooper Black" panose="0208090404030B020404" pitchFamily="18" charset="0"/>
              </a:rPr>
              <a:t>Make sure you are using this manual for all timing scripts and directions!</a:t>
            </a:r>
            <a:endParaRPr lang="en-US" dirty="0">
              <a:latin typeface="Cooper Black" panose="0208090404030B020404" pitchFamily="18" charset="0"/>
            </a:endParaRPr>
          </a:p>
        </p:txBody>
      </p:sp>
      <p:pic>
        <p:nvPicPr>
          <p:cNvPr id="7" name="Content Placeholder 6">
            <a:extLst>
              <a:ext uri="{FF2B5EF4-FFF2-40B4-BE49-F238E27FC236}">
                <a16:creationId xmlns:a16="http://schemas.microsoft.com/office/drawing/2014/main" id="{5C9B2A6D-8482-4ACE-9D6D-FF9A49ECC8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4834" y="2095340"/>
            <a:ext cx="3242719" cy="4141305"/>
          </a:xfrm>
        </p:spPr>
      </p:pic>
      <p:sp>
        <p:nvSpPr>
          <p:cNvPr id="5" name="Right Arrow 4"/>
          <p:cNvSpPr/>
          <p:nvPr/>
        </p:nvSpPr>
        <p:spPr>
          <a:xfrm rot="10800000">
            <a:off x="3106993" y="4601497"/>
            <a:ext cx="2123768" cy="1671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0459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Reminders</a:t>
            </a:r>
          </a:p>
        </p:txBody>
      </p:sp>
      <p:sp>
        <p:nvSpPr>
          <p:cNvPr id="3" name="Content Placeholder 2"/>
          <p:cNvSpPr>
            <a:spLocks noGrp="1"/>
          </p:cNvSpPr>
          <p:nvPr>
            <p:ph idx="1"/>
          </p:nvPr>
        </p:nvSpPr>
        <p:spPr/>
        <p:txBody>
          <a:bodyPr>
            <a:normAutofit/>
          </a:bodyPr>
          <a:lstStyle/>
          <a:p>
            <a:r>
              <a:rPr lang="en-US" dirty="0"/>
              <a:t>Test booklets will have administration type (Standard or ACT-Authorized Accommodated) on the front cover</a:t>
            </a:r>
          </a:p>
          <a:p>
            <a:r>
              <a:rPr lang="en-US" dirty="0"/>
              <a:t>All students must be listed in Pearson Access Next to test (issued an ACT ID)</a:t>
            </a:r>
          </a:p>
          <a:p>
            <a:r>
              <a:rPr lang="en-US" b="1" dirty="0"/>
              <a:t>Students must complete Pre-test information in </a:t>
            </a:r>
            <a:r>
              <a:rPr lang="en-US" b="1" dirty="0" err="1"/>
              <a:t>MyACT</a:t>
            </a:r>
            <a:r>
              <a:rPr lang="en-US" b="1" dirty="0"/>
              <a:t> prior to, or within 2 days after testing</a:t>
            </a:r>
          </a:p>
          <a:p>
            <a:r>
              <a:rPr lang="en-US" b="1" dirty="0"/>
              <a:t>ACT does not allow wearing of watches</a:t>
            </a:r>
          </a:p>
        </p:txBody>
      </p:sp>
    </p:spTree>
    <p:extLst>
      <p:ext uri="{BB962C8B-B14F-4D97-AF65-F5344CB8AC3E}">
        <p14:creationId xmlns:p14="http://schemas.microsoft.com/office/powerpoint/2010/main" val="3838695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Preparation – </a:t>
            </a:r>
            <a:br>
              <a:rPr lang="en-US" dirty="0"/>
            </a:br>
            <a:r>
              <a:rPr lang="en-US" dirty="0"/>
              <a:t>Materials</a:t>
            </a:r>
          </a:p>
        </p:txBody>
      </p:sp>
      <p:sp>
        <p:nvSpPr>
          <p:cNvPr id="3" name="Content Placeholder 2"/>
          <p:cNvSpPr>
            <a:spLocks noGrp="1"/>
          </p:cNvSpPr>
          <p:nvPr>
            <p:ph idx="1"/>
          </p:nvPr>
        </p:nvSpPr>
        <p:spPr/>
        <p:txBody>
          <a:bodyPr>
            <a:normAutofit fontScale="77500" lnSpcReduction="20000"/>
          </a:bodyPr>
          <a:lstStyle/>
          <a:p>
            <a:r>
              <a:rPr lang="en-US" dirty="0"/>
              <a:t>Test materials are sent for a specific date and type (regular or NCR).</a:t>
            </a:r>
          </a:p>
          <a:p>
            <a:r>
              <a:rPr lang="en-US" dirty="0"/>
              <a:t>Schools must ensure they use correct materials during the test window</a:t>
            </a:r>
          </a:p>
          <a:p>
            <a:r>
              <a:rPr lang="en-US" i="1" dirty="0"/>
              <a:t>Secure</a:t>
            </a:r>
            <a:r>
              <a:rPr lang="en-US" dirty="0"/>
              <a:t>	</a:t>
            </a:r>
          </a:p>
          <a:p>
            <a:pPr lvl="1"/>
            <a:r>
              <a:rPr lang="en-US" dirty="0"/>
              <a:t>Test Books</a:t>
            </a:r>
          </a:p>
          <a:p>
            <a:r>
              <a:rPr lang="en-US" i="1" dirty="0"/>
              <a:t>Non-Secure</a:t>
            </a:r>
          </a:p>
          <a:p>
            <a:pPr lvl="1"/>
            <a:r>
              <a:rPr lang="en-US" dirty="0"/>
              <a:t>Barcode labels</a:t>
            </a:r>
          </a:p>
          <a:p>
            <a:pPr lvl="1"/>
            <a:r>
              <a:rPr lang="en-US" dirty="0"/>
              <a:t>Answer documents</a:t>
            </a:r>
          </a:p>
          <a:p>
            <a:pPr lvl="1"/>
            <a:r>
              <a:rPr lang="en-US" dirty="0"/>
              <a:t>Applicable supplements (i.e. Calculator Policy)</a:t>
            </a:r>
          </a:p>
          <a:p>
            <a:pPr lvl="1"/>
            <a:r>
              <a:rPr lang="en-US" dirty="0"/>
              <a:t>Site Header</a:t>
            </a:r>
          </a:p>
          <a:p>
            <a:pPr lvl="1"/>
            <a:r>
              <a:rPr lang="en-US" dirty="0"/>
              <a:t>Administration manuals</a:t>
            </a:r>
          </a:p>
          <a:p>
            <a:pPr lvl="1"/>
            <a:r>
              <a:rPr lang="en-US" dirty="0"/>
              <a:t>Return materials</a:t>
            </a:r>
          </a:p>
          <a:p>
            <a:pPr lvl="1"/>
            <a:endParaRPr lang="en-US" dirty="0"/>
          </a:p>
        </p:txBody>
      </p:sp>
    </p:spTree>
    <p:extLst>
      <p:ext uri="{BB962C8B-B14F-4D97-AF65-F5344CB8AC3E}">
        <p14:creationId xmlns:p14="http://schemas.microsoft.com/office/powerpoint/2010/main" val="1629247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Preparation – </a:t>
            </a:r>
            <a:br>
              <a:rPr lang="en-US" dirty="0"/>
            </a:br>
            <a:r>
              <a:rPr lang="en-US" dirty="0"/>
              <a:t>Materials</a:t>
            </a:r>
          </a:p>
        </p:txBody>
      </p:sp>
      <p:sp>
        <p:nvSpPr>
          <p:cNvPr id="3" name="Content Placeholder 2"/>
          <p:cNvSpPr>
            <a:spLocks noGrp="1"/>
          </p:cNvSpPr>
          <p:nvPr>
            <p:ph idx="1"/>
          </p:nvPr>
        </p:nvSpPr>
        <p:spPr/>
        <p:txBody>
          <a:bodyPr/>
          <a:lstStyle/>
          <a:p>
            <a:r>
              <a:rPr lang="en-US" dirty="0"/>
              <a:t>Check barcode correctness – if incorrect, manually grid the correct student code in Block U</a:t>
            </a:r>
          </a:p>
          <a:p>
            <a:pPr marL="0" indent="0">
              <a:buNone/>
            </a:pPr>
            <a:endParaRPr lang="en-US" dirty="0"/>
          </a:p>
          <a:p>
            <a:endParaRPr lang="en-US" dirty="0"/>
          </a:p>
          <a:p>
            <a:endParaRPr lang="en-US" dirty="0"/>
          </a:p>
          <a:p>
            <a:r>
              <a:rPr lang="en-US" dirty="0"/>
              <a:t>Apply barcode in the correct location</a:t>
            </a:r>
          </a:p>
          <a:p>
            <a:endParaRPr lang="en-US" dirty="0"/>
          </a:p>
        </p:txBody>
      </p:sp>
      <p:pic>
        <p:nvPicPr>
          <p:cNvPr id="4" name="Picture 3"/>
          <p:cNvPicPr>
            <a:picLocks noChangeAspect="1"/>
          </p:cNvPicPr>
          <p:nvPr/>
        </p:nvPicPr>
        <p:blipFill>
          <a:blip r:embed="rId2"/>
          <a:stretch>
            <a:fillRect/>
          </a:stretch>
        </p:blipFill>
        <p:spPr>
          <a:xfrm>
            <a:off x="2168492" y="3254699"/>
            <a:ext cx="2761905" cy="1076190"/>
          </a:xfrm>
          <a:prstGeom prst="rect">
            <a:avLst/>
          </a:prstGeom>
        </p:spPr>
      </p:pic>
      <p:pic>
        <p:nvPicPr>
          <p:cNvPr id="5" name="Picture 4"/>
          <p:cNvPicPr>
            <a:picLocks noChangeAspect="1"/>
          </p:cNvPicPr>
          <p:nvPr/>
        </p:nvPicPr>
        <p:blipFill>
          <a:blip r:embed="rId3"/>
          <a:stretch>
            <a:fillRect/>
          </a:stretch>
        </p:blipFill>
        <p:spPr>
          <a:xfrm>
            <a:off x="2086556" y="4916831"/>
            <a:ext cx="4380952" cy="1409524"/>
          </a:xfrm>
          <a:prstGeom prst="rect">
            <a:avLst/>
          </a:prstGeom>
        </p:spPr>
      </p:pic>
    </p:spTree>
    <p:extLst>
      <p:ext uri="{BB962C8B-B14F-4D97-AF65-F5344CB8AC3E}">
        <p14:creationId xmlns:p14="http://schemas.microsoft.com/office/powerpoint/2010/main" val="1573864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497" y="627102"/>
            <a:ext cx="7850456" cy="1303867"/>
          </a:xfrm>
        </p:spPr>
        <p:txBody>
          <a:bodyPr>
            <a:normAutofit/>
          </a:bodyPr>
          <a:lstStyle/>
          <a:p>
            <a:r>
              <a:rPr lang="en-US" dirty="0"/>
              <a:t>Preparation –</a:t>
            </a:r>
            <a:br>
              <a:rPr lang="en-US" dirty="0"/>
            </a:br>
            <a:r>
              <a:rPr lang="en-US" dirty="0"/>
              <a:t>Room Materials</a:t>
            </a:r>
          </a:p>
        </p:txBody>
      </p:sp>
      <p:sp>
        <p:nvSpPr>
          <p:cNvPr id="3" name="Content Placeholder 2"/>
          <p:cNvSpPr>
            <a:spLocks noGrp="1"/>
          </p:cNvSpPr>
          <p:nvPr>
            <p:ph idx="1"/>
          </p:nvPr>
        </p:nvSpPr>
        <p:spPr>
          <a:xfrm>
            <a:off x="1176864" y="2490135"/>
            <a:ext cx="7331515" cy="3444997"/>
          </a:xfrm>
        </p:spPr>
        <p:txBody>
          <a:bodyPr>
            <a:normAutofit/>
          </a:bodyPr>
          <a:lstStyle/>
          <a:p>
            <a:r>
              <a:rPr lang="en-US" dirty="0"/>
              <a:t>Testing Manual (contains irregularity report)</a:t>
            </a:r>
          </a:p>
          <a:p>
            <a:r>
              <a:rPr lang="en-US" i="1" dirty="0"/>
              <a:t>Test Room Report with test site, room info &amp; </a:t>
            </a:r>
            <a:r>
              <a:rPr lang="en-US" b="1" i="1" dirty="0"/>
              <a:t>roster</a:t>
            </a:r>
          </a:p>
          <a:p>
            <a:r>
              <a:rPr lang="en-US" dirty="0"/>
              <a:t>ACT Attendance form</a:t>
            </a:r>
          </a:p>
          <a:p>
            <a:r>
              <a:rPr lang="en-US" dirty="0"/>
              <a:t>Answer documents and test booklets by room</a:t>
            </a:r>
          </a:p>
          <a:p>
            <a:r>
              <a:rPr lang="en-US" dirty="0"/>
              <a:t>Seating Chart </a:t>
            </a:r>
          </a:p>
          <a:p>
            <a:r>
              <a:rPr lang="en-US" dirty="0"/>
              <a:t>Approved calculators</a:t>
            </a:r>
          </a:p>
          <a:p>
            <a:r>
              <a:rPr lang="en-US" dirty="0"/>
              <a:t>Pencils &amp; erasers</a:t>
            </a:r>
          </a:p>
          <a:p>
            <a:pPr marL="0" indent="0">
              <a:buNone/>
            </a:pPr>
            <a:endParaRPr lang="en-US" dirty="0"/>
          </a:p>
        </p:txBody>
      </p:sp>
      <p:pic>
        <p:nvPicPr>
          <p:cNvPr id="4" name="Picture 3"/>
          <p:cNvPicPr>
            <a:picLocks noChangeAspect="1"/>
          </p:cNvPicPr>
          <p:nvPr/>
        </p:nvPicPr>
        <p:blipFill>
          <a:blip r:embed="rId2"/>
          <a:stretch>
            <a:fillRect/>
          </a:stretch>
        </p:blipFill>
        <p:spPr>
          <a:xfrm>
            <a:off x="5029522" y="4125951"/>
            <a:ext cx="3336448" cy="1919752"/>
          </a:xfrm>
          <a:prstGeom prst="rect">
            <a:avLst/>
          </a:prstGeom>
        </p:spPr>
      </p:pic>
    </p:spTree>
    <p:extLst>
      <p:ext uri="{BB962C8B-B14F-4D97-AF65-F5344CB8AC3E}">
        <p14:creationId xmlns:p14="http://schemas.microsoft.com/office/powerpoint/2010/main" val="3640913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2F8B2-3848-4D02-B865-A9A29116909D}"/>
              </a:ext>
            </a:extLst>
          </p:cNvPr>
          <p:cNvSpPr>
            <a:spLocks noGrp="1"/>
          </p:cNvSpPr>
          <p:nvPr>
            <p:ph type="title"/>
          </p:nvPr>
        </p:nvSpPr>
        <p:spPr/>
        <p:txBody>
          <a:bodyPr>
            <a:normAutofit fontScale="90000"/>
          </a:bodyPr>
          <a:lstStyle/>
          <a:p>
            <a:r>
              <a:rPr lang="en-US" dirty="0"/>
              <a:t>Preparation – </a:t>
            </a:r>
            <a:br>
              <a:rPr lang="en-US" dirty="0"/>
            </a:br>
            <a:r>
              <a:rPr lang="en-US" dirty="0"/>
              <a:t>Materials</a:t>
            </a:r>
          </a:p>
        </p:txBody>
      </p:sp>
      <p:pic>
        <p:nvPicPr>
          <p:cNvPr id="5" name="Content Placeholder 4">
            <a:extLst>
              <a:ext uri="{FF2B5EF4-FFF2-40B4-BE49-F238E27FC236}">
                <a16:creationId xmlns:a16="http://schemas.microsoft.com/office/drawing/2014/main" id="{2BBB5F48-88C1-4361-9835-AE4BE2D28B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1539" y="2201197"/>
            <a:ext cx="5778273" cy="4467959"/>
          </a:xfrm>
        </p:spPr>
      </p:pic>
    </p:spTree>
    <p:extLst>
      <p:ext uri="{BB962C8B-B14F-4D97-AF65-F5344CB8AC3E}">
        <p14:creationId xmlns:p14="http://schemas.microsoft.com/office/powerpoint/2010/main" val="3908689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Preparation – </a:t>
            </a:r>
            <a:br>
              <a:rPr lang="en-US" dirty="0"/>
            </a:br>
            <a:r>
              <a:rPr lang="en-US" dirty="0"/>
              <a:t>Non-Test Portions</a:t>
            </a:r>
          </a:p>
        </p:txBody>
      </p:sp>
      <p:sp>
        <p:nvSpPr>
          <p:cNvPr id="3" name="Content Placeholder 2"/>
          <p:cNvSpPr>
            <a:spLocks noGrp="1"/>
          </p:cNvSpPr>
          <p:nvPr>
            <p:ph idx="1"/>
          </p:nvPr>
        </p:nvSpPr>
        <p:spPr>
          <a:xfrm>
            <a:off x="1176865" y="2352483"/>
            <a:ext cx="6798736" cy="3444997"/>
          </a:xfrm>
        </p:spPr>
        <p:txBody>
          <a:bodyPr>
            <a:normAutofit/>
          </a:bodyPr>
          <a:lstStyle/>
          <a:p>
            <a:endParaRPr lang="en-US" dirty="0"/>
          </a:p>
          <a:p>
            <a:endParaRPr lang="en-US" dirty="0"/>
          </a:p>
        </p:txBody>
      </p:sp>
      <p:pic>
        <p:nvPicPr>
          <p:cNvPr id="8" name="Picture 7">
            <a:extLst>
              <a:ext uri="{FF2B5EF4-FFF2-40B4-BE49-F238E27FC236}">
                <a16:creationId xmlns:a16="http://schemas.microsoft.com/office/drawing/2014/main" id="{AF071C41-BDFD-46BA-A1CF-9EC5941964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835" y="2131427"/>
            <a:ext cx="6177939" cy="4726573"/>
          </a:xfrm>
          <a:prstGeom prst="rect">
            <a:avLst/>
          </a:prstGeom>
        </p:spPr>
      </p:pic>
    </p:spTree>
    <p:extLst>
      <p:ext uri="{BB962C8B-B14F-4D97-AF65-F5344CB8AC3E}">
        <p14:creationId xmlns:p14="http://schemas.microsoft.com/office/powerpoint/2010/main" val="2788201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B8843-2285-446A-A63F-F72502976903}"/>
              </a:ext>
            </a:extLst>
          </p:cNvPr>
          <p:cNvSpPr>
            <a:spLocks noGrp="1"/>
          </p:cNvSpPr>
          <p:nvPr>
            <p:ph type="title"/>
          </p:nvPr>
        </p:nvSpPr>
        <p:spPr/>
        <p:txBody>
          <a:bodyPr/>
          <a:lstStyle/>
          <a:p>
            <a:r>
              <a:rPr lang="en-US" dirty="0" err="1"/>
              <a:t>MyACT</a:t>
            </a:r>
            <a:endParaRPr lang="en-US" dirty="0"/>
          </a:p>
        </p:txBody>
      </p:sp>
      <p:sp>
        <p:nvSpPr>
          <p:cNvPr id="3" name="Content Placeholder 2">
            <a:extLst>
              <a:ext uri="{FF2B5EF4-FFF2-40B4-BE49-F238E27FC236}">
                <a16:creationId xmlns:a16="http://schemas.microsoft.com/office/drawing/2014/main" id="{20ECF80A-9CDE-4310-9C13-556EAC473409}"/>
              </a:ext>
            </a:extLst>
          </p:cNvPr>
          <p:cNvSpPr>
            <a:spLocks noGrp="1"/>
          </p:cNvSpPr>
          <p:nvPr>
            <p:ph idx="1"/>
          </p:nvPr>
        </p:nvSpPr>
        <p:spPr>
          <a:xfrm>
            <a:off x="864382" y="2489199"/>
            <a:ext cx="7086922" cy="4239591"/>
          </a:xfrm>
        </p:spPr>
        <p:txBody>
          <a:bodyPr>
            <a:normAutofit fontScale="92500" lnSpcReduction="20000"/>
          </a:bodyPr>
          <a:lstStyle/>
          <a:p>
            <a:r>
              <a:rPr lang="en-US" dirty="0"/>
              <a:t>Student login information is found in Pearson ACT</a:t>
            </a:r>
          </a:p>
          <a:p>
            <a:r>
              <a:rPr lang="en-US" dirty="0"/>
              <a:t>In “Reports” -&gt; “Published Reports”</a:t>
            </a:r>
          </a:p>
          <a:p>
            <a:r>
              <a:rPr lang="en-US" dirty="0"/>
              <a:t>Select “Student Code Usage Status” to view student logins and completions</a:t>
            </a:r>
          </a:p>
          <a:p>
            <a:endParaRPr lang="en-US" dirty="0"/>
          </a:p>
          <a:p>
            <a:r>
              <a:rPr lang="en-US" dirty="0" err="1">
                <a:hlinkClick r:id="rId2"/>
              </a:rPr>
              <a:t>MyACT</a:t>
            </a:r>
            <a:endParaRPr lang="en-US" dirty="0"/>
          </a:p>
          <a:p>
            <a:r>
              <a:rPr lang="en-US" b="1" dirty="0"/>
              <a:t>Non-Test Information</a:t>
            </a:r>
            <a:r>
              <a:rPr lang="en-US" dirty="0"/>
              <a:t>:</a:t>
            </a:r>
          </a:p>
          <a:p>
            <a:pPr lvl="1"/>
            <a:r>
              <a:rPr lang="en-US" dirty="0"/>
              <a:t>Examinees will complete additional non-test information online through </a:t>
            </a:r>
            <a:r>
              <a:rPr lang="en-US" dirty="0" err="1"/>
              <a:t>MyACT</a:t>
            </a:r>
            <a:r>
              <a:rPr lang="en-US" dirty="0"/>
              <a:t>. You may choose to schedule an in-school session to complete this portion or you may inform examinees that they can complete the non-test information on their own. Provide examinees with a personalized </a:t>
            </a:r>
            <a:r>
              <a:rPr lang="en-US" i="1" dirty="0"/>
              <a:t>Non-Test Instructions for Student </a:t>
            </a:r>
            <a:r>
              <a:rPr lang="en-US" dirty="0"/>
              <a:t>form and the </a:t>
            </a:r>
            <a:r>
              <a:rPr lang="en-US" i="1" dirty="0"/>
              <a:t>Taking the ACT State Testing and District Testing </a:t>
            </a:r>
            <a:r>
              <a:rPr lang="en-US" dirty="0"/>
              <a:t>to assist them in completing the non-test information online. Refer to the Non-Test Instructions for Test Coordinators for information on completing the non-test information online and hosting an in-school session.</a:t>
            </a:r>
          </a:p>
          <a:p>
            <a:endParaRPr lang="en-US" dirty="0"/>
          </a:p>
        </p:txBody>
      </p:sp>
    </p:spTree>
    <p:extLst>
      <p:ext uri="{BB962C8B-B14F-4D97-AF65-F5344CB8AC3E}">
        <p14:creationId xmlns:p14="http://schemas.microsoft.com/office/powerpoint/2010/main" val="6250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82A4B-1BBF-4FC9-9B80-E878F395FB79}"/>
              </a:ext>
            </a:extLst>
          </p:cNvPr>
          <p:cNvSpPr>
            <a:spLocks noGrp="1"/>
          </p:cNvSpPr>
          <p:nvPr>
            <p:ph type="title"/>
          </p:nvPr>
        </p:nvSpPr>
        <p:spPr/>
        <p:txBody>
          <a:bodyPr/>
          <a:lstStyle/>
          <a:p>
            <a:r>
              <a:rPr lang="en-US" dirty="0"/>
              <a:t>Student Logins</a:t>
            </a:r>
          </a:p>
        </p:txBody>
      </p:sp>
      <p:pic>
        <p:nvPicPr>
          <p:cNvPr id="5" name="Content Placeholder 4">
            <a:extLst>
              <a:ext uri="{FF2B5EF4-FFF2-40B4-BE49-F238E27FC236}">
                <a16:creationId xmlns:a16="http://schemas.microsoft.com/office/drawing/2014/main" id="{090D642E-D65A-4567-BB62-5737C64572B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6965" y="2325757"/>
            <a:ext cx="7711539" cy="3752326"/>
          </a:xfrm>
        </p:spPr>
      </p:pic>
      <p:sp>
        <p:nvSpPr>
          <p:cNvPr id="3" name="Arrow: Down 2">
            <a:extLst>
              <a:ext uri="{FF2B5EF4-FFF2-40B4-BE49-F238E27FC236}">
                <a16:creationId xmlns:a16="http://schemas.microsoft.com/office/drawing/2014/main" id="{50722335-CF6C-45E1-AD0C-0A169913D69C}"/>
              </a:ext>
            </a:extLst>
          </p:cNvPr>
          <p:cNvSpPr/>
          <p:nvPr/>
        </p:nvSpPr>
        <p:spPr>
          <a:xfrm>
            <a:off x="6887815" y="1162878"/>
            <a:ext cx="516835" cy="2196548"/>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7012910-78B8-47C3-8D95-C9679D1BB7EC}"/>
              </a:ext>
            </a:extLst>
          </p:cNvPr>
          <p:cNvSpPr txBox="1"/>
          <p:nvPr/>
        </p:nvSpPr>
        <p:spPr>
          <a:xfrm>
            <a:off x="2902226" y="6078083"/>
            <a:ext cx="2831224" cy="369332"/>
          </a:xfrm>
          <a:prstGeom prst="rect">
            <a:avLst/>
          </a:prstGeom>
          <a:noFill/>
        </p:spPr>
        <p:txBody>
          <a:bodyPr wrap="none" rtlCol="0">
            <a:spAutoFit/>
          </a:bodyPr>
          <a:lstStyle/>
          <a:p>
            <a:r>
              <a:rPr lang="en-US" b="1" dirty="0"/>
              <a:t>www.testadmin.act.org</a:t>
            </a:r>
          </a:p>
        </p:txBody>
      </p:sp>
    </p:spTree>
    <p:extLst>
      <p:ext uri="{BB962C8B-B14F-4D97-AF65-F5344CB8AC3E}">
        <p14:creationId xmlns:p14="http://schemas.microsoft.com/office/powerpoint/2010/main" val="3655271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697FE-0716-41A5-A2AC-79C14135F152}"/>
              </a:ext>
            </a:extLst>
          </p:cNvPr>
          <p:cNvSpPr>
            <a:spLocks noGrp="1"/>
          </p:cNvSpPr>
          <p:nvPr>
            <p:ph type="title"/>
          </p:nvPr>
        </p:nvSpPr>
        <p:spPr/>
        <p:txBody>
          <a:bodyPr/>
          <a:lstStyle/>
          <a:p>
            <a:r>
              <a:rPr lang="en-US" dirty="0"/>
              <a:t>Student Logins</a:t>
            </a:r>
          </a:p>
        </p:txBody>
      </p:sp>
      <p:pic>
        <p:nvPicPr>
          <p:cNvPr id="5" name="Content Placeholder 4">
            <a:extLst>
              <a:ext uri="{FF2B5EF4-FFF2-40B4-BE49-F238E27FC236}">
                <a16:creationId xmlns:a16="http://schemas.microsoft.com/office/drawing/2014/main" id="{52FCE277-99B2-4E19-B9FD-8E0A239A3D3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3811" y="2136914"/>
            <a:ext cx="8036378" cy="3335204"/>
          </a:xfrm>
        </p:spPr>
      </p:pic>
      <p:sp>
        <p:nvSpPr>
          <p:cNvPr id="3" name="TextBox 2">
            <a:extLst>
              <a:ext uri="{FF2B5EF4-FFF2-40B4-BE49-F238E27FC236}">
                <a16:creationId xmlns:a16="http://schemas.microsoft.com/office/drawing/2014/main" id="{B909515A-4DA6-4A9B-B373-12FAED2DD696}"/>
              </a:ext>
            </a:extLst>
          </p:cNvPr>
          <p:cNvSpPr txBox="1"/>
          <p:nvPr/>
        </p:nvSpPr>
        <p:spPr>
          <a:xfrm>
            <a:off x="2305878" y="5824330"/>
            <a:ext cx="3754554" cy="369332"/>
          </a:xfrm>
          <a:prstGeom prst="rect">
            <a:avLst/>
          </a:prstGeom>
          <a:noFill/>
        </p:spPr>
        <p:txBody>
          <a:bodyPr wrap="none" rtlCol="0">
            <a:spAutoFit/>
          </a:bodyPr>
          <a:lstStyle/>
          <a:p>
            <a:r>
              <a:rPr lang="en-US" b="1" dirty="0">
                <a:solidFill>
                  <a:srgbClr val="FF0000"/>
                </a:solidFill>
              </a:rPr>
              <a:t>ACT&gt;FLORIDA&gt;ACT SPRING 2025</a:t>
            </a:r>
          </a:p>
        </p:txBody>
      </p:sp>
    </p:spTree>
    <p:extLst>
      <p:ext uri="{BB962C8B-B14F-4D97-AF65-F5344CB8AC3E}">
        <p14:creationId xmlns:p14="http://schemas.microsoft.com/office/powerpoint/2010/main" val="4154613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Day –</a:t>
            </a:r>
            <a:br>
              <a:rPr lang="en-US" dirty="0"/>
            </a:br>
            <a:r>
              <a:rPr lang="en-US" dirty="0"/>
              <a:t> Guidelines</a:t>
            </a:r>
          </a:p>
        </p:txBody>
      </p:sp>
      <p:sp>
        <p:nvSpPr>
          <p:cNvPr id="3" name="Content Placeholder 2"/>
          <p:cNvSpPr>
            <a:spLocks noGrp="1"/>
          </p:cNvSpPr>
          <p:nvPr>
            <p:ph idx="1"/>
          </p:nvPr>
        </p:nvSpPr>
        <p:spPr>
          <a:xfrm>
            <a:off x="1176866" y="2490135"/>
            <a:ext cx="7498783" cy="3891000"/>
          </a:xfrm>
        </p:spPr>
        <p:txBody>
          <a:bodyPr>
            <a:normAutofit/>
          </a:bodyPr>
          <a:lstStyle/>
          <a:p>
            <a:r>
              <a:rPr lang="en-US" dirty="0"/>
              <a:t>Tests MUST be taken in order – </a:t>
            </a:r>
          </a:p>
          <a:p>
            <a:pPr lvl="1"/>
            <a:r>
              <a:rPr lang="en-US" dirty="0">
                <a:solidFill>
                  <a:schemeClr val="tx1"/>
                </a:solidFill>
              </a:rPr>
              <a:t>Test 1 – English</a:t>
            </a:r>
          </a:p>
          <a:p>
            <a:pPr lvl="1"/>
            <a:r>
              <a:rPr lang="en-US" dirty="0">
                <a:solidFill>
                  <a:schemeClr val="tx1"/>
                </a:solidFill>
              </a:rPr>
              <a:t>Test 2 – Mathematics</a:t>
            </a:r>
          </a:p>
          <a:p>
            <a:pPr lvl="1"/>
            <a:r>
              <a:rPr lang="en-US" dirty="0">
                <a:solidFill>
                  <a:schemeClr val="tx1"/>
                </a:solidFill>
              </a:rPr>
              <a:t>Test 3 – Reading</a:t>
            </a:r>
          </a:p>
          <a:p>
            <a:pPr lvl="1"/>
            <a:r>
              <a:rPr lang="en-US" dirty="0">
                <a:solidFill>
                  <a:schemeClr val="tx1"/>
                </a:solidFill>
              </a:rPr>
              <a:t>Test 4 – Science(must take for Reportable)</a:t>
            </a:r>
          </a:p>
          <a:p>
            <a:endParaRPr lang="en-US" dirty="0">
              <a:solidFill>
                <a:srgbClr val="FF0000"/>
              </a:solidFill>
            </a:endParaRPr>
          </a:p>
        </p:txBody>
      </p:sp>
      <p:sp>
        <p:nvSpPr>
          <p:cNvPr id="4" name="TextBox 3">
            <a:extLst>
              <a:ext uri="{FF2B5EF4-FFF2-40B4-BE49-F238E27FC236}">
                <a16:creationId xmlns:a16="http://schemas.microsoft.com/office/drawing/2014/main" id="{62B2D56E-40FA-4D85-876C-068F2687A54B}"/>
              </a:ext>
            </a:extLst>
          </p:cNvPr>
          <p:cNvSpPr txBox="1"/>
          <p:nvPr/>
        </p:nvSpPr>
        <p:spPr>
          <a:xfrm>
            <a:off x="596348" y="5227983"/>
            <a:ext cx="6973384" cy="369332"/>
          </a:xfrm>
          <a:prstGeom prst="rect">
            <a:avLst/>
          </a:prstGeom>
          <a:noFill/>
        </p:spPr>
        <p:txBody>
          <a:bodyPr wrap="none" rtlCol="0">
            <a:spAutoFit/>
          </a:bodyPr>
          <a:lstStyle/>
          <a:p>
            <a:r>
              <a:rPr lang="en-US" dirty="0"/>
              <a:t>175 minutes of test time + 15 break = 190 minutes (minimum)</a:t>
            </a:r>
          </a:p>
        </p:txBody>
      </p:sp>
    </p:spTree>
    <p:extLst>
      <p:ext uri="{BB962C8B-B14F-4D97-AF65-F5344CB8AC3E}">
        <p14:creationId xmlns:p14="http://schemas.microsoft.com/office/powerpoint/2010/main" val="2243286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Day –</a:t>
            </a:r>
            <a:br>
              <a:rPr lang="en-US" dirty="0"/>
            </a:br>
            <a:r>
              <a:rPr lang="en-US" dirty="0"/>
              <a:t>Timing Options	</a:t>
            </a:r>
          </a:p>
        </p:txBody>
      </p:sp>
      <p:sp>
        <p:nvSpPr>
          <p:cNvPr id="3" name="Content Placeholder 2"/>
          <p:cNvSpPr>
            <a:spLocks noGrp="1"/>
          </p:cNvSpPr>
          <p:nvPr>
            <p:ph idx="1"/>
          </p:nvPr>
        </p:nvSpPr>
        <p:spPr/>
        <p:txBody>
          <a:bodyPr/>
          <a:lstStyle/>
          <a:p>
            <a:endParaRPr lang="en-US" dirty="0"/>
          </a:p>
          <a:p>
            <a:endParaRPr lang="en-US" dirty="0"/>
          </a:p>
        </p:txBody>
      </p:sp>
      <p:pic>
        <p:nvPicPr>
          <p:cNvPr id="8" name="Picture 7">
            <a:extLst>
              <a:ext uri="{FF2B5EF4-FFF2-40B4-BE49-F238E27FC236}">
                <a16:creationId xmlns:a16="http://schemas.microsoft.com/office/drawing/2014/main" id="{239243BB-6571-4AD4-A544-7BACBE375F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590" y="2176670"/>
            <a:ext cx="7152204" cy="4045226"/>
          </a:xfrm>
          <a:prstGeom prst="rect">
            <a:avLst/>
          </a:prstGeom>
        </p:spPr>
      </p:pic>
    </p:spTree>
    <p:extLst>
      <p:ext uri="{BB962C8B-B14F-4D97-AF65-F5344CB8AC3E}">
        <p14:creationId xmlns:p14="http://schemas.microsoft.com/office/powerpoint/2010/main" val="52806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Students to Test (Reportable)</a:t>
            </a:r>
          </a:p>
        </p:txBody>
      </p:sp>
      <p:sp>
        <p:nvSpPr>
          <p:cNvPr id="3" name="Content Placeholder 2"/>
          <p:cNvSpPr>
            <a:spLocks noGrp="1"/>
          </p:cNvSpPr>
          <p:nvPr>
            <p:ph idx="1"/>
          </p:nvPr>
        </p:nvSpPr>
        <p:spPr/>
        <p:txBody>
          <a:bodyPr>
            <a:normAutofit/>
          </a:bodyPr>
          <a:lstStyle/>
          <a:p>
            <a:r>
              <a:rPr lang="en-US" dirty="0"/>
              <a:t>Schools should offer reportable ACT to ALL enrolled grade 11 students (exceptions are those students who are ACCESS)</a:t>
            </a:r>
          </a:p>
          <a:p>
            <a:r>
              <a:rPr lang="en-US" dirty="0"/>
              <a:t>11</a:t>
            </a:r>
            <a:r>
              <a:rPr lang="en-US" baseline="30000" dirty="0"/>
              <a:t>th</a:t>
            </a:r>
            <a:r>
              <a:rPr lang="en-US" dirty="0"/>
              <a:t> graders who also want to take ACT-NCR can take in the late spring window (3/11-3/14)</a:t>
            </a:r>
          </a:p>
          <a:p>
            <a:r>
              <a:rPr lang="en-US" dirty="0"/>
              <a:t>Must give parents an opt-out (template opt out letter in Google classroom)</a:t>
            </a:r>
          </a:p>
          <a:p>
            <a:r>
              <a:rPr lang="en-US" dirty="0"/>
              <a:t>Some schools will also test address zoned FLVS Full-time students</a:t>
            </a:r>
          </a:p>
        </p:txBody>
      </p:sp>
    </p:spTree>
    <p:extLst>
      <p:ext uri="{BB962C8B-B14F-4D97-AF65-F5344CB8AC3E}">
        <p14:creationId xmlns:p14="http://schemas.microsoft.com/office/powerpoint/2010/main" val="2269236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42B47-2718-4E8A-9BA2-3F2C3109E264}"/>
              </a:ext>
            </a:extLst>
          </p:cNvPr>
          <p:cNvSpPr>
            <a:spLocks noGrp="1"/>
          </p:cNvSpPr>
          <p:nvPr>
            <p:ph type="title"/>
          </p:nvPr>
        </p:nvSpPr>
        <p:spPr/>
        <p:txBody>
          <a:bodyPr/>
          <a:lstStyle/>
          <a:p>
            <a:r>
              <a:rPr lang="en-US" dirty="0"/>
              <a:t>Timing</a:t>
            </a:r>
          </a:p>
        </p:txBody>
      </p:sp>
      <p:pic>
        <p:nvPicPr>
          <p:cNvPr id="5" name="Content Placeholder 4">
            <a:extLst>
              <a:ext uri="{FF2B5EF4-FFF2-40B4-BE49-F238E27FC236}">
                <a16:creationId xmlns:a16="http://schemas.microsoft.com/office/drawing/2014/main" id="{6FE99E31-C537-4B7F-9368-637FD940CD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1933" y="3249515"/>
            <a:ext cx="6960133" cy="1052661"/>
          </a:xfrm>
        </p:spPr>
      </p:pic>
      <p:cxnSp>
        <p:nvCxnSpPr>
          <p:cNvPr id="4" name="Straight Connector 3">
            <a:extLst>
              <a:ext uri="{FF2B5EF4-FFF2-40B4-BE49-F238E27FC236}">
                <a16:creationId xmlns:a16="http://schemas.microsoft.com/office/drawing/2014/main" id="{DF2AE9A0-9C29-4BBB-8D7E-1F11253DE4B7}"/>
              </a:ext>
            </a:extLst>
          </p:cNvPr>
          <p:cNvCxnSpPr/>
          <p:nvPr/>
        </p:nvCxnSpPr>
        <p:spPr>
          <a:xfrm>
            <a:off x="6858000" y="3588026"/>
            <a:ext cx="1117600" cy="7141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7239BA0-7915-44BA-BB71-60392FC856CE}"/>
              </a:ext>
            </a:extLst>
          </p:cNvPr>
          <p:cNvCxnSpPr>
            <a:cxnSpLocks/>
          </p:cNvCxnSpPr>
          <p:nvPr/>
        </p:nvCxnSpPr>
        <p:spPr>
          <a:xfrm flipV="1">
            <a:off x="6858000" y="3623002"/>
            <a:ext cx="1117600" cy="679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9991855-4F32-454C-A8A6-D48371E9DB80}"/>
              </a:ext>
            </a:extLst>
          </p:cNvPr>
          <p:cNvSpPr txBox="1"/>
          <p:nvPr/>
        </p:nvSpPr>
        <p:spPr>
          <a:xfrm>
            <a:off x="0" y="4760843"/>
            <a:ext cx="8681505" cy="1200329"/>
          </a:xfrm>
          <a:prstGeom prst="rect">
            <a:avLst/>
          </a:prstGeom>
          <a:noFill/>
        </p:spPr>
        <p:txBody>
          <a:bodyPr wrap="square" rtlCol="0">
            <a:spAutoFit/>
          </a:bodyPr>
          <a:lstStyle/>
          <a:p>
            <a:r>
              <a:rPr lang="en-US" dirty="0"/>
              <a:t>ACT </a:t>
            </a:r>
            <a:r>
              <a:rPr lang="en-US" u="sng" dirty="0">
                <a:solidFill>
                  <a:srgbClr val="FF0000"/>
                </a:solidFill>
              </a:rPr>
              <a:t>requires</a:t>
            </a:r>
            <a:r>
              <a:rPr lang="en-US" dirty="0"/>
              <a:t> that you allow a 10-15 minute break at the end of Test 2.  Each room supervisor is to begin the break at the end of Test 2 as dictated by individual testing activity in the room.  Do not attempt to preset an exact break schedule for all test rooms.</a:t>
            </a:r>
          </a:p>
        </p:txBody>
      </p:sp>
    </p:spTree>
    <p:extLst>
      <p:ext uri="{BB962C8B-B14F-4D97-AF65-F5344CB8AC3E}">
        <p14:creationId xmlns:p14="http://schemas.microsoft.com/office/powerpoint/2010/main" val="166660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Day –</a:t>
            </a:r>
            <a:br>
              <a:rPr lang="en-US" dirty="0"/>
            </a:br>
            <a:r>
              <a:rPr lang="en-US" dirty="0"/>
              <a:t>Reminders</a:t>
            </a:r>
          </a:p>
        </p:txBody>
      </p:sp>
      <p:sp>
        <p:nvSpPr>
          <p:cNvPr id="3" name="Content Placeholder 2"/>
          <p:cNvSpPr>
            <a:spLocks noGrp="1"/>
          </p:cNvSpPr>
          <p:nvPr>
            <p:ph idx="1"/>
          </p:nvPr>
        </p:nvSpPr>
        <p:spPr>
          <a:xfrm>
            <a:off x="981308" y="2490135"/>
            <a:ext cx="7616282" cy="3920497"/>
          </a:xfrm>
        </p:spPr>
        <p:txBody>
          <a:bodyPr>
            <a:normAutofit/>
          </a:bodyPr>
          <a:lstStyle/>
          <a:p>
            <a:r>
              <a:rPr lang="en-US" dirty="0"/>
              <a:t>Electronic devices are prohibited </a:t>
            </a:r>
          </a:p>
          <a:p>
            <a:r>
              <a:rPr lang="en-US" dirty="0">
                <a:solidFill>
                  <a:schemeClr val="tx1"/>
                </a:solidFill>
              </a:rPr>
              <a:t>Calculators are allowed during the math test only</a:t>
            </a:r>
            <a:endParaRPr lang="en-US" dirty="0"/>
          </a:p>
          <a:p>
            <a:r>
              <a:rPr lang="en-US" dirty="0"/>
              <a:t>Collect and pack materials after testing (see manual)</a:t>
            </a:r>
          </a:p>
          <a:p>
            <a:r>
              <a:rPr lang="en-US" dirty="0"/>
              <a:t>Answer documents must be in the envelope</a:t>
            </a:r>
          </a:p>
          <a:p>
            <a:r>
              <a:rPr lang="en-US" dirty="0"/>
              <a:t>Include irregularity reports (if any)</a:t>
            </a:r>
          </a:p>
          <a:p>
            <a:r>
              <a:rPr lang="en-US" b="1" u="sng" dirty="0"/>
              <a:t>Make copies of all admin records to keep on your campus</a:t>
            </a:r>
          </a:p>
          <a:p>
            <a:r>
              <a:rPr lang="en-US" dirty="0"/>
              <a:t>Return materials to ACT right away</a:t>
            </a:r>
          </a:p>
          <a:p>
            <a:r>
              <a:rPr lang="en-US" dirty="0"/>
              <a:t>Destroy all unused within 72 hours</a:t>
            </a:r>
          </a:p>
          <a:p>
            <a:r>
              <a:rPr lang="en-US" dirty="0"/>
              <a:t>Email Heather </a:t>
            </a:r>
            <a:r>
              <a:rPr lang="en-US" dirty="0" err="1"/>
              <a:t>Rykard</a:t>
            </a:r>
            <a:r>
              <a:rPr lang="en-US" dirty="0"/>
              <a:t> when you have shipped your materials</a:t>
            </a:r>
          </a:p>
          <a:p>
            <a:endParaRPr lang="en-US" dirty="0"/>
          </a:p>
        </p:txBody>
      </p:sp>
    </p:spTree>
    <p:extLst>
      <p:ext uri="{BB962C8B-B14F-4D97-AF65-F5344CB8AC3E}">
        <p14:creationId xmlns:p14="http://schemas.microsoft.com/office/powerpoint/2010/main" val="1546149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Day –</a:t>
            </a:r>
            <a:br>
              <a:rPr lang="en-US" dirty="0"/>
            </a:br>
            <a:r>
              <a:rPr lang="en-US" dirty="0"/>
              <a:t>Handling Materials</a:t>
            </a:r>
          </a:p>
        </p:txBody>
      </p:sp>
      <p:sp>
        <p:nvSpPr>
          <p:cNvPr id="3" name="Content Placeholder 2"/>
          <p:cNvSpPr>
            <a:spLocks noGrp="1"/>
          </p:cNvSpPr>
          <p:nvPr>
            <p:ph idx="1"/>
          </p:nvPr>
        </p:nvSpPr>
        <p:spPr/>
        <p:txBody>
          <a:bodyPr>
            <a:normAutofit/>
          </a:bodyPr>
          <a:lstStyle/>
          <a:p>
            <a:r>
              <a:rPr lang="en-US" dirty="0"/>
              <a:t>Room supervisors will pick up materials from SAC</a:t>
            </a:r>
          </a:p>
          <a:p>
            <a:r>
              <a:rPr lang="en-US" dirty="0"/>
              <a:t>To ensure security of test materials, distribute to examinees ONLY when directed to do so in the instructions, not before</a:t>
            </a:r>
          </a:p>
          <a:p>
            <a:r>
              <a:rPr lang="en-US" dirty="0"/>
              <a:t>Be sure each examinee receives the answer document with his or her name on the barcode label or the student code gridded in Block U (another way to verify attendance)</a:t>
            </a:r>
          </a:p>
          <a:p>
            <a:r>
              <a:rPr lang="en-US" dirty="0"/>
              <a:t>Personally hand one test booklet individually to each examinee in sequential serial number order</a:t>
            </a:r>
          </a:p>
        </p:txBody>
      </p:sp>
    </p:spTree>
    <p:extLst>
      <p:ext uri="{BB962C8B-B14F-4D97-AF65-F5344CB8AC3E}">
        <p14:creationId xmlns:p14="http://schemas.microsoft.com/office/powerpoint/2010/main" val="39253061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Day – </a:t>
            </a:r>
            <a:br>
              <a:rPr lang="en-US" dirty="0"/>
            </a:br>
            <a:r>
              <a:rPr lang="en-US" dirty="0"/>
              <a:t>Handling Materials</a:t>
            </a:r>
          </a:p>
        </p:txBody>
      </p:sp>
      <p:sp>
        <p:nvSpPr>
          <p:cNvPr id="3" name="Content Placeholder 2"/>
          <p:cNvSpPr>
            <a:spLocks noGrp="1"/>
          </p:cNvSpPr>
          <p:nvPr>
            <p:ph idx="1"/>
          </p:nvPr>
        </p:nvSpPr>
        <p:spPr/>
        <p:txBody>
          <a:bodyPr/>
          <a:lstStyle/>
          <a:p>
            <a:r>
              <a:rPr lang="en-US" dirty="0"/>
              <a:t>After Testing, room supervisors must:</a:t>
            </a:r>
          </a:p>
          <a:p>
            <a:endParaRPr lang="en-US" dirty="0"/>
          </a:p>
        </p:txBody>
      </p:sp>
      <p:pic>
        <p:nvPicPr>
          <p:cNvPr id="4" name="Picture 3"/>
          <p:cNvPicPr>
            <a:picLocks noChangeAspect="1"/>
          </p:cNvPicPr>
          <p:nvPr/>
        </p:nvPicPr>
        <p:blipFill>
          <a:blip r:embed="rId2"/>
          <a:stretch>
            <a:fillRect/>
          </a:stretch>
        </p:blipFill>
        <p:spPr>
          <a:xfrm>
            <a:off x="542596" y="3169773"/>
            <a:ext cx="8046079" cy="2624740"/>
          </a:xfrm>
          <a:prstGeom prst="rect">
            <a:avLst/>
          </a:prstGeom>
        </p:spPr>
      </p:pic>
      <p:sp>
        <p:nvSpPr>
          <p:cNvPr id="5" name="TextBox 4">
            <a:extLst>
              <a:ext uri="{FF2B5EF4-FFF2-40B4-BE49-F238E27FC236}">
                <a16:creationId xmlns:a16="http://schemas.microsoft.com/office/drawing/2014/main" id="{28692272-39AB-48CC-82CF-B4ABDB156F97}"/>
              </a:ext>
            </a:extLst>
          </p:cNvPr>
          <p:cNvSpPr txBox="1"/>
          <p:nvPr/>
        </p:nvSpPr>
        <p:spPr>
          <a:xfrm>
            <a:off x="166177" y="5828755"/>
            <a:ext cx="8422498" cy="646331"/>
          </a:xfrm>
          <a:prstGeom prst="rect">
            <a:avLst/>
          </a:prstGeom>
          <a:noFill/>
        </p:spPr>
        <p:txBody>
          <a:bodyPr wrap="none" rtlCol="0">
            <a:spAutoFit/>
          </a:bodyPr>
          <a:lstStyle/>
          <a:p>
            <a:r>
              <a:rPr lang="en-US" dirty="0"/>
              <a:t>*Also remind Room Supervisors to ensure that students fill/bubble in name </a:t>
            </a:r>
          </a:p>
          <a:p>
            <a:r>
              <a:rPr lang="en-US" dirty="0"/>
              <a:t>And grade level </a:t>
            </a:r>
          </a:p>
        </p:txBody>
      </p:sp>
    </p:spTree>
    <p:extLst>
      <p:ext uri="{BB962C8B-B14F-4D97-AF65-F5344CB8AC3E}">
        <p14:creationId xmlns:p14="http://schemas.microsoft.com/office/powerpoint/2010/main" val="2235322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Day –</a:t>
            </a:r>
            <a:br>
              <a:rPr lang="en-US" dirty="0"/>
            </a:br>
            <a:r>
              <a:rPr lang="en-US" dirty="0"/>
              <a:t>Irregularities</a:t>
            </a:r>
          </a:p>
        </p:txBody>
      </p:sp>
      <p:sp>
        <p:nvSpPr>
          <p:cNvPr id="3" name="Content Placeholder 2"/>
          <p:cNvSpPr>
            <a:spLocks noGrp="1"/>
          </p:cNvSpPr>
          <p:nvPr>
            <p:ph idx="1"/>
          </p:nvPr>
        </p:nvSpPr>
        <p:spPr/>
        <p:txBody>
          <a:bodyPr>
            <a:normAutofit fontScale="85000" lnSpcReduction="10000"/>
          </a:bodyPr>
          <a:lstStyle/>
          <a:p>
            <a:r>
              <a:rPr lang="en-US" dirty="0"/>
              <a:t>Fill out the Irregularity Report for each occurrence of a group or individual irregularity (if there are none, do not submit IR)</a:t>
            </a:r>
          </a:p>
          <a:p>
            <a:r>
              <a:rPr lang="en-US" dirty="0"/>
              <a:t>Group</a:t>
            </a:r>
          </a:p>
          <a:p>
            <a:pPr lvl="1"/>
            <a:r>
              <a:rPr lang="en-US" dirty="0"/>
              <a:t>Missing or stolen test materials</a:t>
            </a:r>
          </a:p>
          <a:p>
            <a:pPr lvl="1"/>
            <a:r>
              <a:rPr lang="en-US" dirty="0"/>
              <a:t>Interruptions or disturbances</a:t>
            </a:r>
          </a:p>
          <a:p>
            <a:pPr lvl="1"/>
            <a:r>
              <a:rPr lang="en-US" dirty="0"/>
              <a:t>Emergency evacuations</a:t>
            </a:r>
          </a:p>
          <a:p>
            <a:pPr lvl="1"/>
            <a:r>
              <a:rPr lang="en-US" dirty="0"/>
              <a:t>Power outages</a:t>
            </a:r>
          </a:p>
          <a:p>
            <a:pPr lvl="1"/>
            <a:r>
              <a:rPr lang="en-US" dirty="0"/>
              <a:t>Reschedules</a:t>
            </a:r>
          </a:p>
          <a:p>
            <a:pPr lvl="1"/>
            <a:r>
              <a:rPr lang="en-US" dirty="0"/>
              <a:t>Pages 32-33 manual</a:t>
            </a:r>
          </a:p>
          <a:p>
            <a:r>
              <a:rPr lang="en-US" dirty="0"/>
              <a:t>Individual</a:t>
            </a:r>
          </a:p>
          <a:p>
            <a:pPr lvl="1"/>
            <a:r>
              <a:rPr lang="en-US" dirty="0"/>
              <a:t>Pages 33-38, manual</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27749081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1723" y="487018"/>
            <a:ext cx="6798734" cy="844826"/>
          </a:xfrm>
        </p:spPr>
        <p:txBody>
          <a:bodyPr>
            <a:normAutofit/>
          </a:bodyPr>
          <a:lstStyle/>
          <a:p>
            <a:r>
              <a:rPr lang="en-US" dirty="0"/>
              <a:t>Test Day – Room Report</a:t>
            </a:r>
          </a:p>
        </p:txBody>
      </p:sp>
      <p:pic>
        <p:nvPicPr>
          <p:cNvPr id="5" name="Content Placeholder 4">
            <a:extLst>
              <a:ext uri="{FF2B5EF4-FFF2-40B4-BE49-F238E27FC236}">
                <a16:creationId xmlns:a16="http://schemas.microsoft.com/office/drawing/2014/main" id="{1C5B5DA1-A4C5-4699-85DF-2C42C2E7FE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6365" y="1156496"/>
            <a:ext cx="4393095" cy="5715222"/>
          </a:xfrm>
        </p:spPr>
      </p:pic>
    </p:spTree>
    <p:extLst>
      <p:ext uri="{BB962C8B-B14F-4D97-AF65-F5344CB8AC3E}">
        <p14:creationId xmlns:p14="http://schemas.microsoft.com/office/powerpoint/2010/main" val="22747931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6D3175-D7C6-4EAF-87B1-4CCFC0076B3B}"/>
              </a:ext>
            </a:extLst>
          </p:cNvPr>
          <p:cNvSpPr>
            <a:spLocks noGrp="1"/>
          </p:cNvSpPr>
          <p:nvPr>
            <p:ph type="title"/>
          </p:nvPr>
        </p:nvSpPr>
        <p:spPr>
          <a:xfrm>
            <a:off x="1172633" y="463310"/>
            <a:ext cx="6798734" cy="1303867"/>
          </a:xfrm>
        </p:spPr>
        <p:txBody>
          <a:bodyPr/>
          <a:lstStyle/>
          <a:p>
            <a:r>
              <a:rPr lang="en-US" dirty="0"/>
              <a:t>Test Day – Seating Diagram</a:t>
            </a:r>
          </a:p>
        </p:txBody>
      </p:sp>
      <p:pic>
        <p:nvPicPr>
          <p:cNvPr id="10" name="Content Placeholder 9">
            <a:extLst>
              <a:ext uri="{FF2B5EF4-FFF2-40B4-BE49-F238E27FC236}">
                <a16:creationId xmlns:a16="http://schemas.microsoft.com/office/drawing/2014/main" id="{9AF177B8-0E3C-4FD4-86A0-2F3D7FBE61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6976" y="1560443"/>
            <a:ext cx="4224372" cy="4834247"/>
          </a:xfrm>
        </p:spPr>
      </p:pic>
    </p:spTree>
    <p:extLst>
      <p:ext uri="{BB962C8B-B14F-4D97-AF65-F5344CB8AC3E}">
        <p14:creationId xmlns:p14="http://schemas.microsoft.com/office/powerpoint/2010/main" val="5445493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Testing</a:t>
            </a:r>
          </a:p>
        </p:txBody>
      </p:sp>
      <p:sp>
        <p:nvSpPr>
          <p:cNvPr id="3" name="Content Placeholder 2"/>
          <p:cNvSpPr>
            <a:spLocks noGrp="1"/>
          </p:cNvSpPr>
          <p:nvPr>
            <p:ph idx="1"/>
          </p:nvPr>
        </p:nvSpPr>
        <p:spPr/>
        <p:txBody>
          <a:bodyPr/>
          <a:lstStyle/>
          <a:p>
            <a:r>
              <a:rPr lang="en-US" dirty="0"/>
              <a:t>Mark on your testing file which students tested/did not test</a:t>
            </a:r>
          </a:p>
          <a:p>
            <a:r>
              <a:rPr lang="en-US" dirty="0"/>
              <a:t>ONLY use column marked “Tested? Yes/No”</a:t>
            </a:r>
          </a:p>
          <a:p>
            <a:r>
              <a:rPr lang="en-US" dirty="0"/>
              <a:t>Do NOT edit/delete/add anything else to this file!</a:t>
            </a:r>
          </a:p>
        </p:txBody>
      </p:sp>
      <p:pic>
        <p:nvPicPr>
          <p:cNvPr id="4" name="Picture 3"/>
          <p:cNvPicPr>
            <a:picLocks noChangeAspect="1"/>
          </p:cNvPicPr>
          <p:nvPr/>
        </p:nvPicPr>
        <p:blipFill>
          <a:blip r:embed="rId2"/>
          <a:stretch>
            <a:fillRect/>
          </a:stretch>
        </p:blipFill>
        <p:spPr>
          <a:xfrm>
            <a:off x="281449" y="4587330"/>
            <a:ext cx="8589567" cy="1154707"/>
          </a:xfrm>
          <a:prstGeom prst="rect">
            <a:avLst/>
          </a:prstGeom>
        </p:spPr>
      </p:pic>
    </p:spTree>
    <p:extLst>
      <p:ext uri="{BB962C8B-B14F-4D97-AF65-F5344CB8AC3E}">
        <p14:creationId xmlns:p14="http://schemas.microsoft.com/office/powerpoint/2010/main" val="23042679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Testing</a:t>
            </a:r>
          </a:p>
        </p:txBody>
      </p:sp>
      <p:sp>
        <p:nvSpPr>
          <p:cNvPr id="3" name="Content Placeholder 2"/>
          <p:cNvSpPr>
            <a:spLocks noGrp="1"/>
          </p:cNvSpPr>
          <p:nvPr>
            <p:ph idx="1"/>
          </p:nvPr>
        </p:nvSpPr>
        <p:spPr/>
        <p:txBody>
          <a:bodyPr/>
          <a:lstStyle/>
          <a:p>
            <a:r>
              <a:rPr lang="en-US" dirty="0"/>
              <a:t>Once you have tested, you may ship back all test materials – do not hold them at your schools</a:t>
            </a:r>
          </a:p>
          <a:p>
            <a:r>
              <a:rPr lang="en-US" dirty="0"/>
              <a:t>ACT will report scores at 4, 7 &amp; 9 weeks – so the sooner your materials are returned, the sooner you MAY see your scores</a:t>
            </a:r>
          </a:p>
          <a:p>
            <a:r>
              <a:rPr lang="en-US" b="1" u="sng" dirty="0">
                <a:solidFill>
                  <a:srgbClr val="FF0000"/>
                </a:solidFill>
              </a:rPr>
              <a:t>Deadline for test file update is WEDS, MARCH 5th</a:t>
            </a:r>
          </a:p>
        </p:txBody>
      </p:sp>
    </p:spTree>
    <p:extLst>
      <p:ext uri="{BB962C8B-B14F-4D97-AF65-F5344CB8AC3E}">
        <p14:creationId xmlns:p14="http://schemas.microsoft.com/office/powerpoint/2010/main" val="8895137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2DFA4-636B-4C4B-A714-32148CC6A5DD}"/>
              </a:ext>
            </a:extLst>
          </p:cNvPr>
          <p:cNvSpPr>
            <a:spLocks noGrp="1"/>
          </p:cNvSpPr>
          <p:nvPr>
            <p:ph type="title"/>
          </p:nvPr>
        </p:nvSpPr>
        <p:spPr/>
        <p:txBody>
          <a:bodyPr/>
          <a:lstStyle/>
          <a:p>
            <a:r>
              <a:rPr lang="en-US" dirty="0"/>
              <a:t>Resources</a:t>
            </a:r>
          </a:p>
        </p:txBody>
      </p:sp>
      <p:pic>
        <p:nvPicPr>
          <p:cNvPr id="5" name="Content Placeholder 4">
            <a:extLst>
              <a:ext uri="{FF2B5EF4-FFF2-40B4-BE49-F238E27FC236}">
                <a16:creationId xmlns:a16="http://schemas.microsoft.com/office/drawing/2014/main" id="{9F5D7616-6E9A-4785-B88B-CF1EECB7271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71712" y="2489200"/>
            <a:ext cx="3530600" cy="3530600"/>
          </a:xfrm>
        </p:spPr>
      </p:pic>
    </p:spTree>
    <p:extLst>
      <p:ext uri="{BB962C8B-B14F-4D97-AF65-F5344CB8AC3E}">
        <p14:creationId xmlns:p14="http://schemas.microsoft.com/office/powerpoint/2010/main" val="179020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52C99-BF5C-44C8-A2B1-C9F96E898784}"/>
              </a:ext>
            </a:extLst>
          </p:cNvPr>
          <p:cNvSpPr>
            <a:spLocks noGrp="1"/>
          </p:cNvSpPr>
          <p:nvPr>
            <p:ph type="title"/>
          </p:nvPr>
        </p:nvSpPr>
        <p:spPr/>
        <p:txBody>
          <a:bodyPr/>
          <a:lstStyle/>
          <a:p>
            <a:r>
              <a:rPr lang="en-US" dirty="0"/>
              <a:t>What’s New</a:t>
            </a:r>
          </a:p>
        </p:txBody>
      </p:sp>
      <p:sp>
        <p:nvSpPr>
          <p:cNvPr id="3" name="Content Placeholder 2">
            <a:extLst>
              <a:ext uri="{FF2B5EF4-FFF2-40B4-BE49-F238E27FC236}">
                <a16:creationId xmlns:a16="http://schemas.microsoft.com/office/drawing/2014/main" id="{7FECEF87-0D2E-4C28-ACB6-B554DC06EBBE}"/>
              </a:ext>
            </a:extLst>
          </p:cNvPr>
          <p:cNvSpPr>
            <a:spLocks noGrp="1"/>
          </p:cNvSpPr>
          <p:nvPr>
            <p:ph idx="1"/>
          </p:nvPr>
        </p:nvSpPr>
        <p:spPr>
          <a:xfrm>
            <a:off x="864382" y="2489200"/>
            <a:ext cx="6345260" cy="4020930"/>
          </a:xfrm>
        </p:spPr>
        <p:txBody>
          <a:bodyPr>
            <a:normAutofit fontScale="92500" lnSpcReduction="20000"/>
          </a:bodyPr>
          <a:lstStyle/>
          <a:p>
            <a:r>
              <a:rPr lang="en-US" b="1" dirty="0"/>
              <a:t>Secure Destruction</a:t>
            </a:r>
            <a:r>
              <a:rPr lang="en-US" dirty="0"/>
              <a:t>: Within 72 hours after testing, you should arrange for secure destruction of all forms (except the Testing Staff List, Scribe Agreements, Readers Agreements, and Interpreter Agreements which must be retained for one year) </a:t>
            </a:r>
          </a:p>
          <a:p>
            <a:r>
              <a:rPr lang="en-US" b="1" dirty="0"/>
              <a:t>Translated test directions</a:t>
            </a:r>
            <a:r>
              <a:rPr lang="en-US" dirty="0"/>
              <a:t>: Available on ACT-hosted website</a:t>
            </a:r>
          </a:p>
          <a:p>
            <a:r>
              <a:rPr lang="en-US" b="1" dirty="0"/>
              <a:t>Answer Documents</a:t>
            </a:r>
            <a:r>
              <a:rPr lang="en-US" dirty="0"/>
              <a:t>: </a:t>
            </a:r>
          </a:p>
          <a:p>
            <a:pPr lvl="1"/>
            <a:r>
              <a:rPr lang="en-US" dirty="0"/>
              <a:t>No longer lists year.  </a:t>
            </a:r>
          </a:p>
          <a:p>
            <a:pPr lvl="1"/>
            <a:r>
              <a:rPr lang="en-US" dirty="0"/>
              <a:t>Examinees will now have an apostrophe to grid for their f/l name</a:t>
            </a:r>
          </a:p>
          <a:p>
            <a:r>
              <a:rPr lang="en-US" b="1" dirty="0"/>
              <a:t>Materials</a:t>
            </a:r>
            <a:r>
              <a:rPr lang="en-US" dirty="0"/>
              <a:t>: All secure and non secure will ship together</a:t>
            </a:r>
          </a:p>
          <a:p>
            <a:r>
              <a:rPr lang="en-US" b="1" dirty="0"/>
              <a:t>Scribe/Reader/Interpreter agreements</a:t>
            </a:r>
            <a:r>
              <a:rPr lang="en-US" dirty="0"/>
              <a:t>: On ACT-hosted website</a:t>
            </a:r>
          </a:p>
        </p:txBody>
      </p:sp>
    </p:spTree>
    <p:extLst>
      <p:ext uri="{BB962C8B-B14F-4D97-AF65-F5344CB8AC3E}">
        <p14:creationId xmlns:p14="http://schemas.microsoft.com/office/powerpoint/2010/main" val="5816786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2143C-258A-4C11-9784-7690C125AF4C}"/>
              </a:ext>
            </a:extLst>
          </p:cNvPr>
          <p:cNvSpPr>
            <a:spLocks noGrp="1"/>
          </p:cNvSpPr>
          <p:nvPr>
            <p:ph type="title"/>
          </p:nvPr>
        </p:nvSpPr>
        <p:spPr/>
        <p:txBody>
          <a:bodyPr/>
          <a:lstStyle/>
          <a:p>
            <a:r>
              <a:rPr lang="en-US" dirty="0"/>
              <a:t>Resource Videos</a:t>
            </a:r>
          </a:p>
        </p:txBody>
      </p:sp>
      <p:sp>
        <p:nvSpPr>
          <p:cNvPr id="3" name="Content Placeholder 2">
            <a:extLst>
              <a:ext uri="{FF2B5EF4-FFF2-40B4-BE49-F238E27FC236}">
                <a16:creationId xmlns:a16="http://schemas.microsoft.com/office/drawing/2014/main" id="{FE42E827-3DF6-42A8-8E93-AB5E4A322B83}"/>
              </a:ext>
            </a:extLst>
          </p:cNvPr>
          <p:cNvSpPr>
            <a:spLocks noGrp="1"/>
          </p:cNvSpPr>
          <p:nvPr>
            <p:ph idx="1"/>
          </p:nvPr>
        </p:nvSpPr>
        <p:spPr/>
        <p:txBody>
          <a:bodyPr/>
          <a:lstStyle/>
          <a:p>
            <a:pPr marL="0" indent="0">
              <a:buNone/>
            </a:pPr>
            <a:endParaRPr lang="en-US" dirty="0"/>
          </a:p>
          <a:p>
            <a:pPr marL="0" indent="0">
              <a:buNone/>
            </a:pPr>
            <a:endParaRPr lang="en-US" dirty="0"/>
          </a:p>
          <a:p>
            <a:r>
              <a:rPr lang="en-US" dirty="0"/>
              <a:t>Review </a:t>
            </a:r>
            <a:r>
              <a:rPr lang="en-US" dirty="0">
                <a:solidFill>
                  <a:schemeClr val="accent5">
                    <a:lumMod val="50000"/>
                  </a:schemeClr>
                </a:solidFill>
              </a:rPr>
              <a:t>Step 4: Preparation </a:t>
            </a:r>
            <a:r>
              <a:rPr lang="en-US" dirty="0"/>
              <a:t>and </a:t>
            </a:r>
            <a:r>
              <a:rPr lang="en-US" dirty="0">
                <a:solidFill>
                  <a:srgbClr val="7030A0"/>
                </a:solidFill>
              </a:rPr>
              <a:t>Step 5: Administration </a:t>
            </a:r>
          </a:p>
          <a:p>
            <a:r>
              <a:rPr lang="en-US" dirty="0"/>
              <a:t>Test Day Overview Room Supervisors - </a:t>
            </a:r>
            <a:r>
              <a:rPr lang="en-US" dirty="0">
                <a:hlinkClick r:id="rId2"/>
              </a:rPr>
              <a:t>Test Day for RS</a:t>
            </a:r>
            <a:endParaRPr lang="en-US" dirty="0"/>
          </a:p>
          <a:p>
            <a:r>
              <a:rPr lang="en-US" dirty="0"/>
              <a:t>Returning Test Materials - </a:t>
            </a:r>
            <a:r>
              <a:rPr lang="en-US" dirty="0">
                <a:hlinkClick r:id="rId3"/>
              </a:rPr>
              <a:t>Returning Materials</a:t>
            </a:r>
            <a:endParaRPr lang="en-US" dirty="0"/>
          </a:p>
        </p:txBody>
      </p:sp>
    </p:spTree>
    <p:extLst>
      <p:ext uri="{BB962C8B-B14F-4D97-AF65-F5344CB8AC3E}">
        <p14:creationId xmlns:p14="http://schemas.microsoft.com/office/powerpoint/2010/main" val="7320832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t>
            </a:r>
          </a:p>
        </p:txBody>
      </p:sp>
      <p:sp>
        <p:nvSpPr>
          <p:cNvPr id="3" name="Content Placeholder 2"/>
          <p:cNvSpPr>
            <a:spLocks noGrp="1"/>
          </p:cNvSpPr>
          <p:nvPr>
            <p:ph idx="1"/>
          </p:nvPr>
        </p:nvSpPr>
        <p:spPr/>
        <p:txBody>
          <a:bodyPr/>
          <a:lstStyle/>
          <a:p>
            <a:r>
              <a:rPr lang="en-US" dirty="0"/>
              <a:t>Contact Evaluation Services</a:t>
            </a:r>
          </a:p>
          <a:p>
            <a:pPr lvl="1"/>
            <a:r>
              <a:rPr lang="en-US" dirty="0"/>
              <a:t>Heather </a:t>
            </a:r>
            <a:r>
              <a:rPr lang="en-US" dirty="0" err="1"/>
              <a:t>Rykard</a:t>
            </a:r>
            <a:r>
              <a:rPr lang="en-US" dirty="0"/>
              <a:t> (Test Procedures, Administration, Accommodations)</a:t>
            </a:r>
          </a:p>
          <a:p>
            <a:pPr lvl="2"/>
            <a:r>
              <a:rPr lang="en-US" dirty="0"/>
              <a:t> 850-469-5387</a:t>
            </a:r>
          </a:p>
          <a:p>
            <a:pPr lvl="2"/>
            <a:r>
              <a:rPr lang="en-US" dirty="0"/>
              <a:t>hrykard@ecsdfl.us</a:t>
            </a:r>
          </a:p>
          <a:p>
            <a:pPr lvl="1"/>
            <a:r>
              <a:rPr lang="en-US" dirty="0"/>
              <a:t>Scott Dodson (Pre-ID, Testing Data files, Score reporting)</a:t>
            </a:r>
          </a:p>
          <a:p>
            <a:pPr lvl="2"/>
            <a:r>
              <a:rPr lang="en-US" dirty="0"/>
              <a:t> 850-469-5389</a:t>
            </a:r>
          </a:p>
          <a:p>
            <a:pPr lvl="2"/>
            <a:r>
              <a:rPr lang="en-US" dirty="0"/>
              <a:t>sdodson@ecsdfl.us</a:t>
            </a:r>
          </a:p>
          <a:p>
            <a:pPr lvl="1"/>
            <a:endParaRPr lang="en-US" dirty="0"/>
          </a:p>
          <a:p>
            <a:pPr lvl="1"/>
            <a:endParaRPr lang="en-US" dirty="0"/>
          </a:p>
        </p:txBody>
      </p:sp>
    </p:spTree>
    <p:extLst>
      <p:ext uri="{BB962C8B-B14F-4D97-AF65-F5344CB8AC3E}">
        <p14:creationId xmlns:p14="http://schemas.microsoft.com/office/powerpoint/2010/main" val="4007375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Students to Test</a:t>
            </a:r>
          </a:p>
        </p:txBody>
      </p:sp>
      <p:sp>
        <p:nvSpPr>
          <p:cNvPr id="3" name="Content Placeholder 2"/>
          <p:cNvSpPr>
            <a:spLocks noGrp="1"/>
          </p:cNvSpPr>
          <p:nvPr>
            <p:ph idx="1"/>
          </p:nvPr>
        </p:nvSpPr>
        <p:spPr/>
        <p:txBody>
          <a:bodyPr>
            <a:normAutofit/>
          </a:bodyPr>
          <a:lstStyle/>
          <a:p>
            <a:r>
              <a:rPr lang="en-US" dirty="0"/>
              <a:t>Once Evaluation Services has uploaded eligible students, Scott will upload the spreadsheets into the shared drive</a:t>
            </a:r>
          </a:p>
          <a:p>
            <a:r>
              <a:rPr lang="en-US" b="1" dirty="0"/>
              <a:t>Do not </a:t>
            </a:r>
            <a:r>
              <a:rPr lang="en-US" dirty="0"/>
              <a:t>edit this spreadsheet – we will send a blank template if you need to add students</a:t>
            </a:r>
          </a:p>
          <a:p>
            <a:r>
              <a:rPr lang="en-US" dirty="0"/>
              <a:t>You will use these spreadsheets to report after testing which students actually tested</a:t>
            </a:r>
          </a:p>
          <a:p>
            <a:pPr lvl="1"/>
            <a:r>
              <a:rPr lang="en-US" dirty="0"/>
              <a:t>Scott will upload the extract 1 week prior to test date to ensure accuracy with student moves/promotions, </a:t>
            </a:r>
            <a:r>
              <a:rPr lang="en-US" dirty="0" err="1"/>
              <a:t>etc</a:t>
            </a:r>
            <a:endParaRPr lang="en-US" dirty="0"/>
          </a:p>
        </p:txBody>
      </p:sp>
    </p:spTree>
    <p:extLst>
      <p:ext uri="{BB962C8B-B14F-4D97-AF65-F5344CB8AC3E}">
        <p14:creationId xmlns:p14="http://schemas.microsoft.com/office/powerpoint/2010/main" val="3470871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CF990-6C3A-4A26-8C1C-E2ECDC814DF2}"/>
              </a:ext>
            </a:extLst>
          </p:cNvPr>
          <p:cNvSpPr>
            <a:spLocks noGrp="1"/>
          </p:cNvSpPr>
          <p:nvPr>
            <p:ph type="title"/>
          </p:nvPr>
        </p:nvSpPr>
        <p:spPr/>
        <p:txBody>
          <a:bodyPr/>
          <a:lstStyle/>
          <a:p>
            <a:r>
              <a:rPr lang="en-US" dirty="0"/>
              <a:t>Students and Accommodations</a:t>
            </a:r>
          </a:p>
        </p:txBody>
      </p:sp>
      <p:sp>
        <p:nvSpPr>
          <p:cNvPr id="3" name="Content Placeholder 2">
            <a:extLst>
              <a:ext uri="{FF2B5EF4-FFF2-40B4-BE49-F238E27FC236}">
                <a16:creationId xmlns:a16="http://schemas.microsoft.com/office/drawing/2014/main" id="{065C3441-35B1-46D9-A878-E9B89BB57622}"/>
              </a:ext>
            </a:extLst>
          </p:cNvPr>
          <p:cNvSpPr>
            <a:spLocks noGrp="1"/>
          </p:cNvSpPr>
          <p:nvPr>
            <p:ph idx="1"/>
          </p:nvPr>
        </p:nvSpPr>
        <p:spPr/>
        <p:txBody>
          <a:bodyPr>
            <a:normAutofit fontScale="92500" lnSpcReduction="10000"/>
          </a:bodyPr>
          <a:lstStyle/>
          <a:p>
            <a:r>
              <a:rPr lang="en-US" dirty="0"/>
              <a:t>For reportable ACT, ALL accommodations must be pre-approved by ACT.</a:t>
            </a:r>
          </a:p>
          <a:p>
            <a:r>
              <a:rPr lang="en-US" i="1" u="sng" dirty="0"/>
              <a:t>Accommodated window is 2/25-2/28 and 3/3-3/7</a:t>
            </a:r>
          </a:p>
          <a:p>
            <a:r>
              <a:rPr lang="en-US" dirty="0"/>
              <a:t>For students served by IEP/504/ELL</a:t>
            </a:r>
          </a:p>
          <a:p>
            <a:r>
              <a:rPr lang="en-US" dirty="0"/>
              <a:t>Examples of designated supports include:</a:t>
            </a:r>
          </a:p>
          <a:p>
            <a:pPr lvl="1"/>
            <a:r>
              <a:rPr lang="en-US" dirty="0"/>
              <a:t>Small group or one-to-one testing</a:t>
            </a:r>
          </a:p>
          <a:p>
            <a:pPr lvl="1"/>
            <a:r>
              <a:rPr lang="en-US" dirty="0"/>
              <a:t>Food, drink, or access to medication, for examinees w/ medical needs</a:t>
            </a:r>
          </a:p>
          <a:p>
            <a:pPr lvl="1"/>
            <a:r>
              <a:rPr lang="en-US" dirty="0"/>
              <a:t>A written copy of verbal instructions</a:t>
            </a:r>
          </a:p>
          <a:p>
            <a:pPr lvl="1"/>
            <a:r>
              <a:rPr lang="en-US" dirty="0"/>
              <a:t>Using colored overlays</a:t>
            </a:r>
          </a:p>
          <a:p>
            <a:pPr lvl="1"/>
            <a:r>
              <a:rPr lang="en-US" dirty="0"/>
              <a:t>Using magnification device (paper) (non-electric)</a:t>
            </a:r>
          </a:p>
        </p:txBody>
      </p:sp>
    </p:spTree>
    <p:extLst>
      <p:ext uri="{BB962C8B-B14F-4D97-AF65-F5344CB8AC3E}">
        <p14:creationId xmlns:p14="http://schemas.microsoft.com/office/powerpoint/2010/main" val="3362608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42232-3C19-45FD-A81B-9A0F0F0D8268}"/>
              </a:ext>
            </a:extLst>
          </p:cNvPr>
          <p:cNvSpPr>
            <a:spLocks noGrp="1"/>
          </p:cNvSpPr>
          <p:nvPr>
            <p:ph type="title"/>
          </p:nvPr>
        </p:nvSpPr>
        <p:spPr/>
        <p:txBody>
          <a:bodyPr>
            <a:normAutofit fontScale="90000"/>
          </a:bodyPr>
          <a:lstStyle/>
          <a:p>
            <a:r>
              <a:rPr lang="en-US" dirty="0"/>
              <a:t>Students and Accommodations</a:t>
            </a:r>
          </a:p>
        </p:txBody>
      </p:sp>
      <p:pic>
        <p:nvPicPr>
          <p:cNvPr id="5" name="Content Placeholder 4">
            <a:extLst>
              <a:ext uri="{FF2B5EF4-FFF2-40B4-BE49-F238E27FC236}">
                <a16:creationId xmlns:a16="http://schemas.microsoft.com/office/drawing/2014/main" id="{9A502320-6921-4AE6-A704-6EDC53271E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1116" y="2115719"/>
            <a:ext cx="7456018" cy="3662890"/>
          </a:xfrm>
        </p:spPr>
      </p:pic>
      <p:sp>
        <p:nvSpPr>
          <p:cNvPr id="6" name="Arrow: Right 5">
            <a:extLst>
              <a:ext uri="{FF2B5EF4-FFF2-40B4-BE49-F238E27FC236}">
                <a16:creationId xmlns:a16="http://schemas.microsoft.com/office/drawing/2014/main" id="{CC71C0ED-1C0F-4EC0-A48F-287AD5138A2B}"/>
              </a:ext>
            </a:extLst>
          </p:cNvPr>
          <p:cNvSpPr/>
          <p:nvPr/>
        </p:nvSpPr>
        <p:spPr>
          <a:xfrm rot="10800000">
            <a:off x="4814957" y="5503298"/>
            <a:ext cx="1689652"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Right 2">
            <a:extLst>
              <a:ext uri="{FF2B5EF4-FFF2-40B4-BE49-F238E27FC236}">
                <a16:creationId xmlns:a16="http://schemas.microsoft.com/office/drawing/2014/main" id="{98935CAA-A7B5-4546-A98F-5736A40E07D7}"/>
              </a:ext>
            </a:extLst>
          </p:cNvPr>
          <p:cNvSpPr/>
          <p:nvPr/>
        </p:nvSpPr>
        <p:spPr>
          <a:xfrm>
            <a:off x="1321904" y="5526157"/>
            <a:ext cx="1689653" cy="45720"/>
          </a:xfrm>
          <a:prstGeom prst="rightArrow">
            <a:avLst/>
          </a:prstGeom>
          <a:solidFill>
            <a:srgbClr val="FF0000"/>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4" name="TextBox 3">
            <a:extLst>
              <a:ext uri="{FF2B5EF4-FFF2-40B4-BE49-F238E27FC236}">
                <a16:creationId xmlns:a16="http://schemas.microsoft.com/office/drawing/2014/main" id="{13D79D0E-F13D-4569-8A18-0A47F7EBD372}"/>
              </a:ext>
            </a:extLst>
          </p:cNvPr>
          <p:cNvSpPr txBox="1"/>
          <p:nvPr/>
        </p:nvSpPr>
        <p:spPr>
          <a:xfrm flipH="1">
            <a:off x="1250268" y="6072699"/>
            <a:ext cx="6935527" cy="369332"/>
          </a:xfrm>
          <a:prstGeom prst="rect">
            <a:avLst/>
          </a:prstGeom>
          <a:noFill/>
        </p:spPr>
        <p:txBody>
          <a:bodyPr wrap="square" rtlCol="0">
            <a:spAutoFit/>
          </a:bodyPr>
          <a:lstStyle/>
          <a:p>
            <a:r>
              <a:rPr lang="en-US" b="1" dirty="0">
                <a:solidFill>
                  <a:schemeClr val="accent5">
                    <a:lumMod val="50000"/>
                  </a:schemeClr>
                </a:solidFill>
                <a:hlinkClick r:id="rId3">
                  <a:extLst>
                    <a:ext uri="{A12FA001-AC4F-418D-AE19-62706E023703}">
                      <ahyp:hlinkClr xmlns:ahyp="http://schemas.microsoft.com/office/drawing/2018/hyperlinkcolor" val="tx"/>
                    </a:ext>
                  </a:extLst>
                </a:hlinkClick>
              </a:rPr>
              <a:t>ACTStateAccoms@act.org</a:t>
            </a:r>
            <a:r>
              <a:rPr lang="en-US" b="1" dirty="0">
                <a:solidFill>
                  <a:schemeClr val="accent5">
                    <a:lumMod val="50000"/>
                  </a:schemeClr>
                </a:solidFill>
              </a:rPr>
              <a:t>   1-800-553-6244 x1788</a:t>
            </a:r>
          </a:p>
        </p:txBody>
      </p:sp>
    </p:spTree>
    <p:extLst>
      <p:ext uri="{BB962C8B-B14F-4D97-AF65-F5344CB8AC3E}">
        <p14:creationId xmlns:p14="http://schemas.microsoft.com/office/powerpoint/2010/main" val="1696451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17499-EA5C-42F5-A10E-8E5AF9C6C351}"/>
              </a:ext>
            </a:extLst>
          </p:cNvPr>
          <p:cNvSpPr>
            <a:spLocks noGrp="1"/>
          </p:cNvSpPr>
          <p:nvPr>
            <p:ph type="title"/>
          </p:nvPr>
        </p:nvSpPr>
        <p:spPr/>
        <p:txBody>
          <a:bodyPr/>
          <a:lstStyle/>
          <a:p>
            <a:r>
              <a:rPr lang="en-US" dirty="0"/>
              <a:t>Accommodations</a:t>
            </a:r>
          </a:p>
        </p:txBody>
      </p:sp>
      <p:sp>
        <p:nvSpPr>
          <p:cNvPr id="3" name="Content Placeholder 2">
            <a:extLst>
              <a:ext uri="{FF2B5EF4-FFF2-40B4-BE49-F238E27FC236}">
                <a16:creationId xmlns:a16="http://schemas.microsoft.com/office/drawing/2014/main" id="{86976DA0-2007-4043-A7EC-BBF5E00EBFA2}"/>
              </a:ext>
            </a:extLst>
          </p:cNvPr>
          <p:cNvSpPr>
            <a:spLocks noGrp="1"/>
          </p:cNvSpPr>
          <p:nvPr>
            <p:ph idx="1"/>
          </p:nvPr>
        </p:nvSpPr>
        <p:spPr/>
        <p:txBody>
          <a:bodyPr/>
          <a:lstStyle/>
          <a:p>
            <a:r>
              <a:rPr lang="en-US" dirty="0"/>
              <a:t>Search for State and District testing</a:t>
            </a:r>
          </a:p>
          <a:p>
            <a:r>
              <a:rPr lang="en-US" dirty="0"/>
              <a:t>Students can be “Approved”, “Partially Approved”, “Not Approved”, or “Action Required”</a:t>
            </a:r>
          </a:p>
          <a:p>
            <a:r>
              <a:rPr lang="en-US" dirty="0"/>
              <a:t>If a student is “Not Approved” or “Action Required”, you may click on the blue hyperlink (TAA PIN) and see what option are available</a:t>
            </a:r>
          </a:p>
          <a:p>
            <a:pPr lvl="1"/>
            <a:r>
              <a:rPr lang="en-US" dirty="0"/>
              <a:t>Usually you can Edit for Reconsideration and Download Decision Notification to view why the student was denied </a:t>
            </a:r>
          </a:p>
          <a:p>
            <a:r>
              <a:rPr lang="en-US" dirty="0"/>
              <a:t>Once they are Approved, you can assign a test date under the student’s approval</a:t>
            </a:r>
          </a:p>
        </p:txBody>
      </p:sp>
    </p:spTree>
    <p:extLst>
      <p:ext uri="{BB962C8B-B14F-4D97-AF65-F5344CB8AC3E}">
        <p14:creationId xmlns:p14="http://schemas.microsoft.com/office/powerpoint/2010/main" val="923720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A6FAC-6895-4FF7-AD74-BDF918A1DC1C}"/>
              </a:ext>
            </a:extLst>
          </p:cNvPr>
          <p:cNvSpPr>
            <a:spLocks noGrp="1"/>
          </p:cNvSpPr>
          <p:nvPr>
            <p:ph type="title"/>
          </p:nvPr>
        </p:nvSpPr>
        <p:spPr/>
        <p:txBody>
          <a:bodyPr/>
          <a:lstStyle/>
          <a:p>
            <a:r>
              <a:rPr lang="en-US" dirty="0"/>
              <a:t>Accommodations</a:t>
            </a:r>
          </a:p>
        </p:txBody>
      </p:sp>
      <p:pic>
        <p:nvPicPr>
          <p:cNvPr id="5" name="Content Placeholder 4">
            <a:extLst>
              <a:ext uri="{FF2B5EF4-FFF2-40B4-BE49-F238E27FC236}">
                <a16:creationId xmlns:a16="http://schemas.microsoft.com/office/drawing/2014/main" id="{D1B55211-BB48-468C-8B59-1DC3DF2D17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 y="2770259"/>
            <a:ext cx="9145691" cy="3160643"/>
          </a:xfrm>
        </p:spPr>
      </p:pic>
    </p:spTree>
    <p:extLst>
      <p:ext uri="{BB962C8B-B14F-4D97-AF65-F5344CB8AC3E}">
        <p14:creationId xmlns:p14="http://schemas.microsoft.com/office/powerpoint/2010/main" val="7145956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1322</TotalTime>
  <Words>1709</Words>
  <Application>Microsoft Office PowerPoint</Application>
  <PresentationFormat>On-screen Show (4:3)</PresentationFormat>
  <Paragraphs>194</Paragraphs>
  <Slides>41</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Century Gothic</vt:lpstr>
      <vt:lpstr>Cooper Black</vt:lpstr>
      <vt:lpstr>Wingdings 3</vt:lpstr>
      <vt:lpstr>Ion Boardroom</vt:lpstr>
      <vt:lpstr>ACT  State Funded Reportable</vt:lpstr>
      <vt:lpstr>Reminders</vt:lpstr>
      <vt:lpstr>Students to Test (Reportable)</vt:lpstr>
      <vt:lpstr>What’s New</vt:lpstr>
      <vt:lpstr>Students to Test</vt:lpstr>
      <vt:lpstr>Students and Accommodations</vt:lpstr>
      <vt:lpstr>Students and Accommodations</vt:lpstr>
      <vt:lpstr>Accommodations</vt:lpstr>
      <vt:lpstr>Accommodations</vt:lpstr>
      <vt:lpstr>Accommodations</vt:lpstr>
      <vt:lpstr>PowerPoint Presentation</vt:lpstr>
      <vt:lpstr>Preparation –  General </vt:lpstr>
      <vt:lpstr>Preparation -  Staff</vt:lpstr>
      <vt:lpstr>Preparation – Staff Training </vt:lpstr>
      <vt:lpstr>PowerPoint Presentation</vt:lpstr>
      <vt:lpstr>Preparation –  Proctors</vt:lpstr>
      <vt:lpstr>Preparation –  Test Room Setup</vt:lpstr>
      <vt:lpstr>PowerPoint Presentation</vt:lpstr>
      <vt:lpstr>Preparation – Materials</vt:lpstr>
      <vt:lpstr>Preparation –  Materials</vt:lpstr>
      <vt:lpstr>Preparation –  Materials</vt:lpstr>
      <vt:lpstr>Preparation – Room Materials</vt:lpstr>
      <vt:lpstr>Preparation –  Materials</vt:lpstr>
      <vt:lpstr>Preparation –  Non-Test Portions</vt:lpstr>
      <vt:lpstr>MyACT</vt:lpstr>
      <vt:lpstr>Student Logins</vt:lpstr>
      <vt:lpstr>Student Logins</vt:lpstr>
      <vt:lpstr>Test Day –  Guidelines</vt:lpstr>
      <vt:lpstr>Test Day – Timing Options </vt:lpstr>
      <vt:lpstr>Timing</vt:lpstr>
      <vt:lpstr>Test Day – Reminders</vt:lpstr>
      <vt:lpstr>Test Day – Handling Materials</vt:lpstr>
      <vt:lpstr>Test Day –  Handling Materials</vt:lpstr>
      <vt:lpstr>Test Day – Irregularities</vt:lpstr>
      <vt:lpstr>Test Day – Room Report</vt:lpstr>
      <vt:lpstr>Test Day – Seating Diagram</vt:lpstr>
      <vt:lpstr>After Testing</vt:lpstr>
      <vt:lpstr>After Testing</vt:lpstr>
      <vt:lpstr>Resources</vt:lpstr>
      <vt:lpstr>Resource Videos</vt:lpstr>
      <vt:lpstr>Questions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 Training</dc:title>
  <dc:creator>Nathan Hazewinkel</dc:creator>
  <cp:lastModifiedBy>Heather Rykard</cp:lastModifiedBy>
  <cp:revision>145</cp:revision>
  <cp:lastPrinted>2023-01-25T16:11:23Z</cp:lastPrinted>
  <dcterms:created xsi:type="dcterms:W3CDTF">2017-09-06T19:20:54Z</dcterms:created>
  <dcterms:modified xsi:type="dcterms:W3CDTF">2025-02-04T16:35:30Z</dcterms:modified>
</cp:coreProperties>
</file>